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402" r:id="rId2"/>
    <p:sldId id="362" r:id="rId3"/>
    <p:sldId id="293" r:id="rId4"/>
    <p:sldId id="365" r:id="rId5"/>
    <p:sldId id="319" r:id="rId6"/>
    <p:sldId id="320" r:id="rId7"/>
    <p:sldId id="321" r:id="rId8"/>
    <p:sldId id="298" r:id="rId9"/>
    <p:sldId id="367" r:id="rId10"/>
    <p:sldId id="368" r:id="rId11"/>
    <p:sldId id="369" r:id="rId12"/>
    <p:sldId id="260" r:id="rId13"/>
    <p:sldId id="261" r:id="rId14"/>
    <p:sldId id="355" r:id="rId15"/>
    <p:sldId id="366" r:id="rId16"/>
    <p:sldId id="315" r:id="rId17"/>
    <p:sldId id="399" r:id="rId18"/>
    <p:sldId id="401" r:id="rId19"/>
  </p:sldIdLst>
  <p:sldSz cx="9144000" cy="6858000" type="screen4x3"/>
  <p:notesSz cx="9236075" cy="6858000"/>
  <p:custShowLst>
    <p:custShow name="Custom Show 1" id="0">
      <p:sldLst/>
    </p:custShow>
    <p:custShow name="Custom Show 2" id="1">
      <p:sldLst>
        <p:sld r:id="rId3"/>
        <p:sld r:id="rId4"/>
        <p:sld r:id="rId6"/>
        <p:sld r:id="rId7"/>
        <p:sld r:id="rId8"/>
        <p:sld r:id="rId17"/>
        <p:sld r:id="rId13"/>
        <p:sld r:id="rId14"/>
        <p:sld r:id="rId9"/>
        <p:sld r:id="rId15"/>
      </p:sldLst>
    </p:custShow>
  </p:custShowLst>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3366FF"/>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511"/>
    <a:srgbClr val="D7A900"/>
    <a:srgbClr val="3B18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939" autoAdjust="0"/>
  </p:normalViewPr>
  <p:slideViewPr>
    <p:cSldViewPr snapToObjects="1">
      <p:cViewPr varScale="1">
        <p:scale>
          <a:sx n="90" d="100"/>
          <a:sy n="90" d="100"/>
        </p:scale>
        <p:origin x="-749"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02700" cy="342446"/>
          </a:xfrm>
          <a:prstGeom prst="rect">
            <a:avLst/>
          </a:prstGeom>
        </p:spPr>
        <p:txBody>
          <a:bodyPr vert="horz" lIns="86493" tIns="43247" rIns="86493" bIns="43247" rtlCol="0"/>
          <a:lstStyle>
            <a:lvl1pPr algn="l">
              <a:defRPr sz="1100"/>
            </a:lvl1pPr>
          </a:lstStyle>
          <a:p>
            <a:endParaRPr lang="en-US"/>
          </a:p>
        </p:txBody>
      </p:sp>
      <p:sp>
        <p:nvSpPr>
          <p:cNvPr id="3" name="Date Placeholder 2"/>
          <p:cNvSpPr>
            <a:spLocks noGrp="1"/>
          </p:cNvSpPr>
          <p:nvPr>
            <p:ph type="dt" sz="quarter" idx="1"/>
          </p:nvPr>
        </p:nvSpPr>
        <p:spPr>
          <a:xfrm>
            <a:off x="5231372" y="0"/>
            <a:ext cx="4002700" cy="342446"/>
          </a:xfrm>
          <a:prstGeom prst="rect">
            <a:avLst/>
          </a:prstGeom>
        </p:spPr>
        <p:txBody>
          <a:bodyPr vert="horz" lIns="86493" tIns="43247" rIns="86493" bIns="43247" rtlCol="0"/>
          <a:lstStyle>
            <a:lvl1pPr algn="r">
              <a:defRPr sz="1100"/>
            </a:lvl1pPr>
          </a:lstStyle>
          <a:p>
            <a:fld id="{7B7FB13D-4B2C-4C0A-BCAC-5030A38ADBB8}" type="datetimeFigureOut">
              <a:rPr lang="en-US" smtClean="0"/>
              <a:t>8/18/2011</a:t>
            </a:fld>
            <a:endParaRPr lang="en-US"/>
          </a:p>
        </p:txBody>
      </p:sp>
      <p:sp>
        <p:nvSpPr>
          <p:cNvPr id="4" name="Footer Placeholder 3"/>
          <p:cNvSpPr>
            <a:spLocks noGrp="1"/>
          </p:cNvSpPr>
          <p:nvPr>
            <p:ph type="ftr" sz="quarter" idx="2"/>
          </p:nvPr>
        </p:nvSpPr>
        <p:spPr>
          <a:xfrm>
            <a:off x="2" y="6514420"/>
            <a:ext cx="4002700" cy="342446"/>
          </a:xfrm>
          <a:prstGeom prst="rect">
            <a:avLst/>
          </a:prstGeom>
        </p:spPr>
        <p:txBody>
          <a:bodyPr vert="horz" lIns="86493" tIns="43247" rIns="86493" bIns="43247" rtlCol="0" anchor="b"/>
          <a:lstStyle>
            <a:lvl1pPr algn="l">
              <a:defRPr sz="1100"/>
            </a:lvl1pPr>
          </a:lstStyle>
          <a:p>
            <a:endParaRPr lang="en-US"/>
          </a:p>
        </p:txBody>
      </p:sp>
      <p:sp>
        <p:nvSpPr>
          <p:cNvPr id="5" name="Slide Number Placeholder 4"/>
          <p:cNvSpPr>
            <a:spLocks noGrp="1"/>
          </p:cNvSpPr>
          <p:nvPr>
            <p:ph type="sldNum" sz="quarter" idx="3"/>
          </p:nvPr>
        </p:nvSpPr>
        <p:spPr>
          <a:xfrm>
            <a:off x="5231372" y="6514420"/>
            <a:ext cx="4002700" cy="342446"/>
          </a:xfrm>
          <a:prstGeom prst="rect">
            <a:avLst/>
          </a:prstGeom>
        </p:spPr>
        <p:txBody>
          <a:bodyPr vert="horz" lIns="86493" tIns="43247" rIns="86493" bIns="43247" rtlCol="0" anchor="b"/>
          <a:lstStyle>
            <a:lvl1pPr algn="r">
              <a:defRPr sz="1100"/>
            </a:lvl1pPr>
          </a:lstStyle>
          <a:p>
            <a:fld id="{D775362D-3B8F-474E-9B12-87A608E788D9}" type="slidenum">
              <a:rPr lang="en-US" smtClean="0"/>
              <a:t>‹#›</a:t>
            </a:fld>
            <a:endParaRPr lang="en-US"/>
          </a:p>
        </p:txBody>
      </p:sp>
    </p:spTree>
    <p:extLst>
      <p:ext uri="{BB962C8B-B14F-4D97-AF65-F5344CB8AC3E}">
        <p14:creationId xmlns:p14="http://schemas.microsoft.com/office/powerpoint/2010/main" val="1986840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2900"/>
          </a:xfrm>
          <a:prstGeom prst="rect">
            <a:avLst/>
          </a:prstGeom>
        </p:spPr>
        <p:txBody>
          <a:bodyPr vert="horz" lIns="91432" tIns="45716" rIns="91432" bIns="45716" rtlCol="0"/>
          <a:lstStyle>
            <a:lvl1pPr algn="l">
              <a:defRPr sz="1200">
                <a:latin typeface="Arial" charset="0"/>
                <a:ea typeface="ＭＳ Ｐゴシック" pitchFamily="-112" charset="-128"/>
                <a:cs typeface="+mn-cs"/>
              </a:defRPr>
            </a:lvl1pPr>
          </a:lstStyle>
          <a:p>
            <a:pPr>
              <a:defRPr/>
            </a:pPr>
            <a:endParaRPr lang="en-US"/>
          </a:p>
        </p:txBody>
      </p:sp>
      <p:sp>
        <p:nvSpPr>
          <p:cNvPr id="3" name="Date Placeholder 2"/>
          <p:cNvSpPr>
            <a:spLocks noGrp="1"/>
          </p:cNvSpPr>
          <p:nvPr>
            <p:ph type="dt" idx="1"/>
          </p:nvPr>
        </p:nvSpPr>
        <p:spPr>
          <a:xfrm>
            <a:off x="5231639" y="0"/>
            <a:ext cx="4002299" cy="342900"/>
          </a:xfrm>
          <a:prstGeom prst="rect">
            <a:avLst/>
          </a:prstGeom>
        </p:spPr>
        <p:txBody>
          <a:bodyPr vert="horz" lIns="91432" tIns="45716" rIns="91432" bIns="45716" rtlCol="0"/>
          <a:lstStyle>
            <a:lvl1pPr algn="r">
              <a:defRPr sz="1200">
                <a:latin typeface="Arial" charset="0"/>
                <a:ea typeface="ＭＳ Ｐゴシック" pitchFamily="-112" charset="-128"/>
                <a:cs typeface="+mn-cs"/>
              </a:defRPr>
            </a:lvl1pPr>
          </a:lstStyle>
          <a:p>
            <a:pPr>
              <a:defRPr/>
            </a:pPr>
            <a:fld id="{DE43ADEA-7F29-4FC0-95A2-4A7FCA10D7A3}" type="datetimeFigureOut">
              <a:rPr lang="en-US"/>
              <a:pPr>
                <a:defRPr/>
              </a:pPr>
              <a:t>8/18/2011</a:t>
            </a:fld>
            <a:endParaRPr lang="en-US"/>
          </a:p>
        </p:txBody>
      </p:sp>
      <p:sp>
        <p:nvSpPr>
          <p:cNvPr id="4" name="Slide Image Placeholder 3"/>
          <p:cNvSpPr>
            <a:spLocks noGrp="1" noRot="1" noChangeAspect="1"/>
          </p:cNvSpPr>
          <p:nvPr>
            <p:ph type="sldImg" idx="2"/>
          </p:nvPr>
        </p:nvSpPr>
        <p:spPr>
          <a:xfrm>
            <a:off x="2903538" y="514350"/>
            <a:ext cx="3429000" cy="2571750"/>
          </a:xfrm>
          <a:prstGeom prst="rect">
            <a:avLst/>
          </a:prstGeom>
          <a:noFill/>
          <a:ln w="12700">
            <a:solidFill>
              <a:prstClr val="black"/>
            </a:solidFill>
          </a:ln>
        </p:spPr>
        <p:txBody>
          <a:bodyPr vert="horz" lIns="91432" tIns="45716" rIns="91432" bIns="45716" rtlCol="0" anchor="ctr"/>
          <a:lstStyle/>
          <a:p>
            <a:pPr lvl="0"/>
            <a:endParaRPr lang="en-US" noProof="0"/>
          </a:p>
        </p:txBody>
      </p:sp>
      <p:sp>
        <p:nvSpPr>
          <p:cNvPr id="5" name="Notes Placeholder 4"/>
          <p:cNvSpPr>
            <a:spLocks noGrp="1"/>
          </p:cNvSpPr>
          <p:nvPr>
            <p:ph type="body" sz="quarter" idx="3"/>
          </p:nvPr>
        </p:nvSpPr>
        <p:spPr>
          <a:xfrm>
            <a:off x="923608" y="3257550"/>
            <a:ext cx="7388860" cy="3086100"/>
          </a:xfrm>
          <a:prstGeom prst="rect">
            <a:avLst/>
          </a:prstGeom>
        </p:spPr>
        <p:txBody>
          <a:bodyPr vert="horz" lIns="91432" tIns="45716" rIns="91432" bIns="4571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910"/>
            <a:ext cx="4002299" cy="342900"/>
          </a:xfrm>
          <a:prstGeom prst="rect">
            <a:avLst/>
          </a:prstGeom>
        </p:spPr>
        <p:txBody>
          <a:bodyPr vert="horz" lIns="91432" tIns="45716" rIns="91432" bIns="45716" rtlCol="0" anchor="b"/>
          <a:lstStyle>
            <a:lvl1pPr algn="l">
              <a:defRPr sz="1200">
                <a:latin typeface="Arial" charset="0"/>
                <a:ea typeface="ＭＳ Ｐゴシック" pitchFamily="-112" charset="-128"/>
                <a:cs typeface="+mn-cs"/>
              </a:defRPr>
            </a:lvl1pPr>
          </a:lstStyle>
          <a:p>
            <a:pPr>
              <a:defRPr/>
            </a:pPr>
            <a:endParaRPr lang="en-US"/>
          </a:p>
        </p:txBody>
      </p:sp>
      <p:sp>
        <p:nvSpPr>
          <p:cNvPr id="7" name="Slide Number Placeholder 6"/>
          <p:cNvSpPr>
            <a:spLocks noGrp="1"/>
          </p:cNvSpPr>
          <p:nvPr>
            <p:ph type="sldNum" sz="quarter" idx="5"/>
          </p:nvPr>
        </p:nvSpPr>
        <p:spPr>
          <a:xfrm>
            <a:off x="5231639" y="6513910"/>
            <a:ext cx="4002299" cy="342900"/>
          </a:xfrm>
          <a:prstGeom prst="rect">
            <a:avLst/>
          </a:prstGeom>
        </p:spPr>
        <p:txBody>
          <a:bodyPr vert="horz" lIns="91432" tIns="45716" rIns="91432" bIns="45716" rtlCol="0" anchor="b"/>
          <a:lstStyle>
            <a:lvl1pPr algn="r">
              <a:defRPr sz="1200">
                <a:latin typeface="Arial" charset="0"/>
                <a:ea typeface="ＭＳ Ｐゴシック" pitchFamily="-112" charset="-128"/>
                <a:cs typeface="+mn-cs"/>
              </a:defRPr>
            </a:lvl1pPr>
          </a:lstStyle>
          <a:p>
            <a:pPr>
              <a:defRPr/>
            </a:pPr>
            <a:fld id="{C92499E4-16B4-4118-8FDB-16A653697016}" type="slidenum">
              <a:rPr lang="en-US"/>
              <a:pPr>
                <a:defRPr/>
              </a:pPr>
              <a:t>‹#›</a:t>
            </a:fld>
            <a:endParaRPr lang="en-US"/>
          </a:p>
        </p:txBody>
      </p:sp>
    </p:spTree>
    <p:extLst>
      <p:ext uri="{BB962C8B-B14F-4D97-AF65-F5344CB8AC3E}">
        <p14:creationId xmlns:p14="http://schemas.microsoft.com/office/powerpoint/2010/main" val="1791712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92499E4-16B4-4118-8FDB-16A653697016}"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92499E4-16B4-4118-8FDB-16A653697016}" type="slidenum">
              <a:rPr lang="en-US" smtClean="0"/>
              <a:pPr>
                <a:defRPr/>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92499E4-16B4-4118-8FDB-16A653697016}"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Student</a:t>
            </a:r>
            <a:r>
              <a:rPr lang="en-US" b="1" baseline="0" dirty="0" smtClean="0"/>
              <a:t> one-year out survey 2010:  92% of students (N=238) gave their overall experience with the program the grade of an A or B</a:t>
            </a:r>
            <a:endParaRPr lang="en-US" b="1" dirty="0"/>
          </a:p>
        </p:txBody>
      </p:sp>
      <p:sp>
        <p:nvSpPr>
          <p:cNvPr id="4" name="Slide Number Placeholder 3"/>
          <p:cNvSpPr>
            <a:spLocks noGrp="1"/>
          </p:cNvSpPr>
          <p:nvPr>
            <p:ph type="sldNum" sz="quarter" idx="10"/>
          </p:nvPr>
        </p:nvSpPr>
        <p:spPr/>
        <p:txBody>
          <a:bodyPr/>
          <a:lstStyle/>
          <a:p>
            <a:pPr>
              <a:defRPr/>
            </a:pPr>
            <a:fld id="{C92499E4-16B4-4118-8FDB-16A653697016}"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Julie Lutz</a:t>
            </a:r>
            <a:r>
              <a:rPr lang="en-US" baseline="0" dirty="0" smtClean="0"/>
              <a:t> and Vince Santo Pietro, </a:t>
            </a:r>
            <a:r>
              <a:rPr lang="en-US" baseline="0" dirty="0" err="1" smtClean="0"/>
              <a:t>Shorecrest</a:t>
            </a:r>
            <a:r>
              <a:rPr lang="en-US" baseline="0" dirty="0" smtClean="0"/>
              <a:t> HS</a:t>
            </a:r>
            <a:endParaRPr lang="en-US" dirty="0" smtClean="0"/>
          </a:p>
        </p:txBody>
      </p:sp>
      <p:sp>
        <p:nvSpPr>
          <p:cNvPr id="4" name="Slide Number Placeholder 3"/>
          <p:cNvSpPr>
            <a:spLocks noGrp="1"/>
          </p:cNvSpPr>
          <p:nvPr>
            <p:ph type="sldNum" sz="quarter" idx="5"/>
          </p:nvPr>
        </p:nvSpPr>
        <p:spPr/>
        <p:txBody>
          <a:bodyPr/>
          <a:lstStyle/>
          <a:p>
            <a:pPr>
              <a:defRPr/>
            </a:pPr>
            <a:fld id="{73E11E18-9B91-4B13-A934-DC85625A4C4C}"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 few news high schools</a:t>
            </a:r>
            <a:r>
              <a:rPr lang="en-US" b="1" baseline="0" dirty="0" smtClean="0"/>
              <a:t> represented here today:  Tacoma School of the Arts, Sunnyside, Bainbridge Island, Suquamish Early College High School, and Hudson’s Bay in Vancouver</a:t>
            </a:r>
            <a:endParaRPr lang="en-US" b="1" dirty="0"/>
          </a:p>
        </p:txBody>
      </p:sp>
      <p:sp>
        <p:nvSpPr>
          <p:cNvPr id="4" name="Slide Number Placeholder 3"/>
          <p:cNvSpPr>
            <a:spLocks noGrp="1"/>
          </p:cNvSpPr>
          <p:nvPr>
            <p:ph type="sldNum" sz="quarter" idx="10"/>
          </p:nvPr>
        </p:nvSpPr>
        <p:spPr/>
        <p:txBody>
          <a:bodyPr/>
          <a:lstStyle/>
          <a:p>
            <a:pPr>
              <a:defRPr/>
            </a:pPr>
            <a:fld id="{C92499E4-16B4-4118-8FDB-16A653697016}" type="slidenum">
              <a:rPr lang="en-US" smtClean="0"/>
              <a:pPr>
                <a:defRPr/>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Raise your hand:  French, German, Spanish</a:t>
            </a: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AC6D0-ACCE-4825-8BF5-5E9A53034C9C}" type="slidenum">
              <a:rPr lang="en-US" smtClean="0">
                <a:latin typeface="Arial" pitchFamily="34" charset="0"/>
                <a:ea typeface="ＭＳ Ｐゴシック"/>
                <a:cs typeface="ＭＳ Ｐゴシック"/>
              </a:rPr>
              <a:pPr/>
              <a:t>9</a:t>
            </a:fld>
            <a:endParaRPr lang="en-US" smtClean="0">
              <a:latin typeface="Arial" pitchFamily="34"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Raise your hand:  French, German, Spanish</a:t>
            </a:r>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307DDF-B415-4483-89B9-C1E0F546A73F}" type="slidenum">
              <a:rPr lang="en-US" smtClean="0">
                <a:latin typeface="Arial" pitchFamily="34" charset="0"/>
                <a:ea typeface="ＭＳ Ｐゴシック"/>
                <a:cs typeface="ＭＳ Ｐゴシック"/>
              </a:rPr>
              <a:pPr/>
              <a:t>10</a:t>
            </a:fld>
            <a:endParaRPr lang="en-US" smtClean="0">
              <a:latin typeface="Arial" pitchFamily="34" charset="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Raise your hand: Math, Astro, Ocean</a:t>
            </a:r>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146531-20C3-4F01-B123-4ADD64ADC2B6}" type="slidenum">
              <a:rPr lang="en-US" smtClean="0">
                <a:latin typeface="Arial" pitchFamily="34" charset="0"/>
                <a:ea typeface="ＭＳ Ｐゴシック"/>
                <a:cs typeface="ＭＳ Ｐゴシック"/>
              </a:rPr>
              <a:pPr/>
              <a:t>12</a:t>
            </a:fld>
            <a:endParaRPr lang="en-US" smtClean="0">
              <a:latin typeface="Arial" pitchFamily="34"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92499E4-16B4-4118-8FDB-16A653697016}" type="slidenum">
              <a:rPr lang="en-US" smtClean="0"/>
              <a:pPr>
                <a:defRPr/>
              </a:pPr>
              <a:t>16</a:t>
            </a:fld>
            <a:endParaRPr lang="en-US"/>
          </a:p>
        </p:txBody>
      </p:sp>
    </p:spTree>
    <p:extLst>
      <p:ext uri="{BB962C8B-B14F-4D97-AF65-F5344CB8AC3E}">
        <p14:creationId xmlns:p14="http://schemas.microsoft.com/office/powerpoint/2010/main" val="1231454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3B185A"/>
          </a:soli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a typeface="ＭＳ Ｐゴシック" pitchFamily="-112" charset="-128"/>
            </a:endParaRPr>
          </a:p>
        </p:txBody>
      </p:sp>
      <p:pic>
        <p:nvPicPr>
          <p:cNvPr id="5" name="Picture 7" descr="UW.Signature_left.jpg"/>
          <p:cNvPicPr>
            <a:picLocks noChangeAspect="1"/>
          </p:cNvPicPr>
          <p:nvPr userDrawn="1"/>
        </p:nvPicPr>
        <p:blipFill>
          <a:blip r:embed="rId2"/>
          <a:srcRect/>
          <a:stretch>
            <a:fillRect/>
          </a:stretch>
        </p:blipFill>
        <p:spPr bwMode="auto">
          <a:xfrm>
            <a:off x="304800" y="230188"/>
            <a:ext cx="3578225" cy="2825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solidFill>
                  <a:schemeClr val="bg1"/>
                </a:solidFill>
              </a:defRPr>
            </a:lvl1pPr>
          </a:lstStyle>
          <a:p>
            <a:pPr>
              <a:defRPr/>
            </a:pPr>
            <a:fld id="{C9999049-6ACA-49F6-A496-6A16643A1C63}" type="datetime1">
              <a:rPr lang="en-US"/>
              <a:pPr>
                <a:defRPr/>
              </a:pPr>
              <a:t>8/18/2011</a:t>
            </a:fld>
            <a:endParaRPr lang="en-US"/>
          </a:p>
        </p:txBody>
      </p:sp>
      <p:sp>
        <p:nvSpPr>
          <p:cNvPr id="7" name="Footer Placeholder 4"/>
          <p:cNvSpPr>
            <a:spLocks noGrp="1"/>
          </p:cNvSpPr>
          <p:nvPr>
            <p:ph type="ftr" sz="quarter" idx="11"/>
          </p:nvPr>
        </p:nvSpPr>
        <p:spPr/>
        <p:txBody>
          <a:bodyPr/>
          <a:lstStyle>
            <a:lvl1pPr>
              <a:defRPr>
                <a:solidFill>
                  <a:schemeClr val="bg1"/>
                </a:solidFill>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chemeClr val="bg1"/>
                </a:solidFill>
              </a:defRPr>
            </a:lvl1pPr>
          </a:lstStyle>
          <a:p>
            <a:pPr>
              <a:defRPr/>
            </a:pPr>
            <a:fld id="{41B4E96D-427C-4DB5-9CFE-29B8DEDB26C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76400"/>
            <a:ext cx="8229600" cy="4449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2CE213-2BE8-4515-977F-759837B40897}" type="datetime1">
              <a:rPr lang="en-US"/>
              <a:pPr>
                <a:defRPr/>
              </a:pPr>
              <a:t>8/18/2011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A96C10-52B7-4BC5-9A5A-D31700E8C3B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E0D5E3-99C7-4537-99AF-66358B1D347D}" type="datetime1">
              <a:rPr lang="en-US"/>
              <a:pPr>
                <a:defRPr/>
              </a:pPr>
              <a:t>8/18/2011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794146-C911-47E0-9EF3-A7B845E6A22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09600"/>
          </a:xfrm>
          <a:prstGeom prst="rect">
            <a:avLst/>
          </a:prstGeom>
          <a:solidFill>
            <a:srgbClr val="3B185A"/>
          </a:soli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pic>
        <p:nvPicPr>
          <p:cNvPr id="5" name="Picture 7" descr="UW.Signature_left.jpg"/>
          <p:cNvPicPr>
            <a:picLocks noChangeAspect="1"/>
          </p:cNvPicPr>
          <p:nvPr userDrawn="1"/>
        </p:nvPicPr>
        <p:blipFill>
          <a:blip r:embed="rId2"/>
          <a:srcRect/>
          <a:stretch>
            <a:fillRect/>
          </a:stretch>
        </p:blipFill>
        <p:spPr bwMode="auto">
          <a:xfrm>
            <a:off x="304800" y="230188"/>
            <a:ext cx="3578225" cy="282575"/>
          </a:xfrm>
          <a:prstGeom prst="rect">
            <a:avLst/>
          </a:prstGeom>
          <a:noFill/>
          <a:ln w="9525">
            <a:noFill/>
            <a:miter lim="800000"/>
            <a:headEnd/>
            <a:tailEnd/>
          </a:ln>
        </p:spPr>
      </p:pic>
      <p:sp>
        <p:nvSpPr>
          <p:cNvPr id="6" name="Rectangle 5"/>
          <p:cNvSpPr/>
          <p:nvPr userDrawn="1"/>
        </p:nvSpPr>
        <p:spPr>
          <a:xfrm>
            <a:off x="0" y="6705600"/>
            <a:ext cx="9144000" cy="152400"/>
          </a:xfrm>
          <a:prstGeom prst="rect">
            <a:avLst/>
          </a:prstGeom>
          <a:solidFill>
            <a:srgbClr val="D7A900"/>
          </a:soli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2" name="Title 1"/>
          <p:cNvSpPr>
            <a:spLocks noGrp="1"/>
          </p:cNvSpPr>
          <p:nvPr>
            <p:ph type="title"/>
          </p:nvPr>
        </p:nvSpPr>
        <p:spPr>
          <a:xfrm>
            <a:off x="457200" y="7620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F29B81F-7C31-485F-BB6D-6B50A37B70F4}" type="datetime1">
              <a:rPr lang="en-US"/>
              <a:pPr>
                <a:defRPr/>
              </a:pPr>
              <a:t>8/18/2011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0651CF1-2D9D-47CF-AC2F-6350C77CD22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8995FB-4433-4454-8509-68279EBB3F3A}" type="datetime1">
              <a:rPr lang="en-US"/>
              <a:pPr>
                <a:defRPr/>
              </a:pPr>
              <a:t>8/18/2011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DF977A-5C7D-4329-9CCA-65419329D38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B574FF1-AFA9-4CA6-825D-EE6CD49DC3EE}" type="datetime1">
              <a:rPr lang="en-US"/>
              <a:pPr>
                <a:defRPr/>
              </a:pPr>
              <a:t>8/18/2011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4D3741-C2FE-486A-B219-1618032C75B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76399"/>
            <a:ext cx="4040188" cy="498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76399"/>
            <a:ext cx="4041775" cy="4984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429257-A7F6-4D91-B85C-B719BAC9B444}" type="datetime1">
              <a:rPr lang="en-US"/>
              <a:pPr>
                <a:defRPr/>
              </a:pPr>
              <a:t>8/18/2011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7E9242-FFA3-4F0D-BC33-FE947225596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1CB3BD8-667C-4B13-9C57-DC5417F3DF7F}" type="datetime1">
              <a:rPr lang="en-US"/>
              <a:pPr>
                <a:defRPr/>
              </a:pPr>
              <a:t>8/18/2011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010969-E7FA-45FE-A0E0-3F672F7B4A5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6ADB41-92C7-43D7-AFEF-F2ED29229210}" type="datetime1">
              <a:rPr lang="en-US"/>
              <a:pPr>
                <a:defRPr/>
              </a:pPr>
              <a:t>8/18/2011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B930D51-5F6C-42BD-BAE9-13FB6F82CF8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7620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76400"/>
            <a:ext cx="3008313"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7610DDD-0AC6-48FF-A6AA-8C10F94D9FF3}" type="datetime1">
              <a:rPr lang="en-US"/>
              <a:pPr>
                <a:defRPr/>
              </a:pPr>
              <a:t>8/18/2011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894C3D-77D2-4456-B04D-7DC74DBDFB2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C64A04-AD28-412E-A875-6D48AAE70FEE}" type="datetime1">
              <a:rPr lang="en-US"/>
              <a:pPr>
                <a:defRPr/>
              </a:pPr>
              <a:t>8/18/2011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2E170B-ADA2-4D1A-A776-E3CFE3AC732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2" charset="0"/>
                <a:ea typeface="ＭＳ Ｐゴシック" pitchFamily="-112" charset="-128"/>
                <a:cs typeface="+mn-cs"/>
              </a:defRPr>
            </a:lvl1pPr>
          </a:lstStyle>
          <a:p>
            <a:pPr>
              <a:defRPr/>
            </a:pPr>
            <a:fld id="{9C0437C8-DE65-4F80-9399-FB4A63A392BC}" type="datetime1">
              <a:rPr lang="en-US"/>
              <a:pPr>
                <a:defRPr/>
              </a:pPr>
              <a:t>8/18/2011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2" charset="0"/>
                <a:ea typeface="ＭＳ Ｐゴシック" pitchFamily="-112"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2" charset="0"/>
                <a:ea typeface="ＭＳ Ｐゴシック" pitchFamily="-112" charset="-128"/>
                <a:cs typeface="+mn-cs"/>
              </a:defRPr>
            </a:lvl1pPr>
          </a:lstStyle>
          <a:p>
            <a:pPr>
              <a:defRPr/>
            </a:pPr>
            <a:fld id="{43C64433-9E14-4A42-827A-C2436D194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2" charset="-128"/>
          <a:cs typeface="ＭＳ Ｐゴシック"/>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2"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2"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1400"/>
            <a:ext cx="8229600" cy="838200"/>
          </a:xfrm>
        </p:spPr>
        <p:txBody>
          <a:bodyPr/>
          <a:lstStyle/>
          <a:p>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dirty="0" smtClean="0"/>
              <a:t>This PowerPoint is for use by UW in the High School teachers. Teachers can adapt this slideshow for communicating with parents and students about the program. </a:t>
            </a:r>
            <a:r>
              <a:rPr lang="en-US" sz="3200" dirty="0"/>
              <a:t/>
            </a:r>
            <a:br>
              <a:rPr lang="en-US" sz="3200" dirty="0"/>
            </a:br>
            <a:r>
              <a:rPr lang="en-US" sz="3200" dirty="0" smtClean="0"/>
              <a:t/>
            </a:r>
            <a:br>
              <a:rPr lang="en-US" sz="3200" dirty="0" smtClean="0"/>
            </a:br>
            <a:r>
              <a:rPr lang="en-US" sz="2400" dirty="0" smtClean="0"/>
              <a:t>For more information or to schedule a presentation </a:t>
            </a:r>
            <a:br>
              <a:rPr lang="en-US" sz="2400" dirty="0" smtClean="0"/>
            </a:br>
            <a:r>
              <a:rPr lang="en-US" sz="2400" dirty="0" smtClean="0"/>
              <a:t>at your school, contact:</a:t>
            </a:r>
            <a:br>
              <a:rPr lang="en-US" sz="2400" dirty="0" smtClean="0"/>
            </a:br>
            <a:r>
              <a:rPr lang="en-US" sz="2400" dirty="0" smtClean="0"/>
              <a:t> Tim Stetter, </a:t>
            </a:r>
            <a:r>
              <a:rPr lang="en-US" sz="2400" dirty="0"/>
              <a:t>Program Manager</a:t>
            </a:r>
            <a:br>
              <a:rPr lang="en-US" sz="2400" dirty="0"/>
            </a:br>
            <a:r>
              <a:rPr lang="en-US" sz="2400" dirty="0"/>
              <a:t>tstetter@pce.uw.edu</a:t>
            </a:r>
            <a:br>
              <a:rPr lang="en-US" sz="2400" dirty="0"/>
            </a:br>
            <a:r>
              <a:rPr lang="en-US" sz="2400" dirty="0"/>
              <a:t>206-221-6223</a:t>
            </a:r>
            <a:r>
              <a:rPr lang="en-US" sz="3200" dirty="0"/>
              <a:t/>
            </a:r>
            <a:br>
              <a:rPr lang="en-US" sz="3200" dirty="0"/>
            </a:br>
            <a:r>
              <a:rPr lang="en-US" sz="3600" dirty="0" smtClean="0"/>
              <a:t/>
            </a:r>
            <a:br>
              <a:rPr lang="en-US" sz="3600" dirty="0" smtClean="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491067"/>
            <a:ext cx="4063401" cy="1295400"/>
          </a:xfrm>
          <a:prstGeom prst="rect">
            <a:avLst/>
          </a:prstGeom>
        </p:spPr>
      </p:pic>
    </p:spTree>
    <p:extLst>
      <p:ext uri="{BB962C8B-B14F-4D97-AF65-F5344CB8AC3E}">
        <p14:creationId xmlns:p14="http://schemas.microsoft.com/office/powerpoint/2010/main" val="2122872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733" y="1560103"/>
            <a:ext cx="8839200" cy="4524315"/>
          </a:xfrm>
          <a:prstGeom prst="rect">
            <a:avLst/>
          </a:prstGeom>
          <a:noFill/>
        </p:spPr>
        <p:txBody>
          <a:bodyPr numCol="3">
            <a:spAutoFit/>
          </a:bodyPr>
          <a:lstStyle/>
          <a:p>
            <a:pPr>
              <a:defRPr/>
            </a:pPr>
            <a:r>
              <a:rPr lang="en-US" sz="2400" b="1" dirty="0">
                <a:latin typeface="Arial" charset="0"/>
                <a:ea typeface="ＭＳ Ｐゴシック" pitchFamily="-112" charset="-128"/>
                <a:cs typeface="+mn-cs"/>
              </a:rPr>
              <a:t>English 111 </a:t>
            </a:r>
          </a:p>
          <a:p>
            <a:pPr>
              <a:defRPr/>
            </a:pPr>
            <a:r>
              <a:rPr lang="en-US" sz="2400" dirty="0">
                <a:latin typeface="Arial" charset="0"/>
                <a:ea typeface="ＭＳ Ｐゴシック" pitchFamily="-112" charset="-128"/>
                <a:cs typeface="+mn-cs"/>
              </a:rPr>
              <a:t>Composition: Literature</a:t>
            </a:r>
          </a:p>
          <a:p>
            <a:pPr>
              <a:defRPr/>
            </a:pPr>
            <a:endParaRPr lang="en-US" sz="2400" dirty="0">
              <a:latin typeface="Arial" charset="0"/>
              <a:ea typeface="ＭＳ Ｐゴシック" pitchFamily="-112" charset="-128"/>
              <a:cs typeface="+mn-cs"/>
            </a:endParaRPr>
          </a:p>
          <a:p>
            <a:pPr>
              <a:defRPr/>
            </a:pPr>
            <a:r>
              <a:rPr lang="en-US" sz="2400" b="1" dirty="0">
                <a:latin typeface="Arial" charset="0"/>
                <a:ea typeface="ＭＳ Ｐゴシック" pitchFamily="-112" charset="-128"/>
                <a:cs typeface="+mn-cs"/>
              </a:rPr>
              <a:t>English 131  </a:t>
            </a:r>
          </a:p>
          <a:p>
            <a:pPr>
              <a:defRPr/>
            </a:pPr>
            <a:r>
              <a:rPr lang="en-US" sz="2400" dirty="0">
                <a:latin typeface="Arial" charset="0"/>
                <a:ea typeface="ＭＳ Ｐゴシック" pitchFamily="-112" charset="-128"/>
                <a:cs typeface="+mn-cs"/>
              </a:rPr>
              <a:t>Composition: Exposition</a:t>
            </a: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r>
              <a:rPr lang="en-US" sz="2400" b="1" dirty="0">
                <a:latin typeface="Arial" charset="0"/>
                <a:ea typeface="ＭＳ Ｐゴシック" pitchFamily="-112" charset="-128"/>
                <a:cs typeface="+mn-cs"/>
              </a:rPr>
              <a:t>Comparative Literature 240</a:t>
            </a:r>
          </a:p>
          <a:p>
            <a:pPr>
              <a:defRPr/>
            </a:pPr>
            <a:r>
              <a:rPr lang="en-US" sz="2400" dirty="0">
                <a:latin typeface="Arial" charset="0"/>
                <a:ea typeface="ＭＳ Ｐゴシック" pitchFamily="-112" charset="-128"/>
                <a:cs typeface="+mn-cs"/>
              </a:rPr>
              <a:t>Comparative Literature</a:t>
            </a:r>
          </a:p>
          <a:p>
            <a:pPr>
              <a:defRPr/>
            </a:pPr>
            <a:endParaRPr lang="en-US" sz="2400" dirty="0">
              <a:latin typeface="Arial" charset="0"/>
              <a:ea typeface="ＭＳ Ｐゴシック" pitchFamily="-112" charset="-128"/>
              <a:cs typeface="+mn-cs"/>
            </a:endParaRPr>
          </a:p>
          <a:p>
            <a:pPr>
              <a:defRPr/>
            </a:pPr>
            <a:r>
              <a:rPr lang="en-US" sz="2400" dirty="0">
                <a:latin typeface="Arial" charset="0"/>
                <a:ea typeface="ＭＳ Ｐゴシック" pitchFamily="-112" charset="-128"/>
                <a:cs typeface="+mn-cs"/>
              </a:rPr>
              <a:t>  </a:t>
            </a: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r>
              <a:rPr lang="en-US" sz="2400" b="1" dirty="0">
                <a:latin typeface="Arial" charset="0"/>
                <a:ea typeface="ＭＳ Ｐゴシック" pitchFamily="-112" charset="-128"/>
                <a:cs typeface="+mn-cs"/>
              </a:rPr>
              <a:t>History 235</a:t>
            </a:r>
          </a:p>
          <a:p>
            <a:pPr>
              <a:defRPr/>
            </a:pPr>
            <a:r>
              <a:rPr lang="en-US" sz="2400" dirty="0">
                <a:latin typeface="Arial" charset="0"/>
                <a:ea typeface="ＭＳ Ｐゴシック" pitchFamily="-112" charset="-128"/>
                <a:cs typeface="+mn-cs"/>
              </a:rPr>
              <a:t>A History of the United States </a:t>
            </a:r>
          </a:p>
          <a:p>
            <a:pPr>
              <a:defRPr/>
            </a:pPr>
            <a:r>
              <a:rPr lang="en-US" sz="2400" dirty="0">
                <a:latin typeface="Arial" charset="0"/>
                <a:ea typeface="ＭＳ Ｐゴシック" pitchFamily="-112" charset="-128"/>
                <a:cs typeface="+mn-cs"/>
              </a:rPr>
              <a:t>Since 1940</a:t>
            </a:r>
          </a:p>
          <a:p>
            <a:pPr>
              <a:defRPr/>
            </a:pPr>
            <a:endParaRPr lang="en-US" sz="2400" dirty="0">
              <a:latin typeface="Arial" charset="0"/>
              <a:ea typeface="ＭＳ Ｐゴシック" pitchFamily="-112" charset="-128"/>
              <a:cs typeface="+mn-cs"/>
            </a:endParaRPr>
          </a:p>
          <a:p>
            <a:pPr>
              <a:defRPr/>
            </a:pPr>
            <a:r>
              <a:rPr lang="en-US" sz="2400" dirty="0">
                <a:latin typeface="Arial" charset="0"/>
                <a:ea typeface="ＭＳ Ｐゴシック" pitchFamily="-112" charset="-128"/>
                <a:cs typeface="+mn-cs"/>
              </a:rPr>
              <a:t>  </a:t>
            </a:r>
          </a:p>
          <a:p>
            <a:pPr>
              <a:defRPr/>
            </a:pPr>
            <a:endParaRPr lang="en-US" dirty="0">
              <a:latin typeface="Arial" charset="0"/>
              <a:ea typeface="ＭＳ Ｐゴシック" pitchFamily="-112" charset="-128"/>
              <a:cs typeface="+mn-cs"/>
            </a:endParaRPr>
          </a:p>
        </p:txBody>
      </p:sp>
      <p:sp>
        <p:nvSpPr>
          <p:cNvPr id="13315" name="TextBox 2"/>
          <p:cNvSpPr txBox="1">
            <a:spLocks noChangeArrowheads="1"/>
          </p:cNvSpPr>
          <p:nvPr/>
        </p:nvSpPr>
        <p:spPr bwMode="auto">
          <a:xfrm>
            <a:off x="152400" y="762000"/>
            <a:ext cx="8839200" cy="646331"/>
          </a:xfrm>
          <a:prstGeom prst="rect">
            <a:avLst/>
          </a:prstGeom>
          <a:noFill/>
          <a:ln w="9525">
            <a:noFill/>
            <a:miter lim="800000"/>
            <a:headEnd/>
            <a:tailEnd/>
          </a:ln>
        </p:spPr>
        <p:txBody>
          <a:bodyPr>
            <a:spAutoFit/>
          </a:bodyPr>
          <a:lstStyle/>
          <a:p>
            <a:r>
              <a:rPr lang="en-US" sz="3600" b="1" dirty="0" smtClean="0"/>
              <a:t>Humanities</a:t>
            </a:r>
            <a:endParaRPr lang="en-US" sz="3600" b="1" dirty="0"/>
          </a:p>
        </p:txBody>
      </p:sp>
      <p:sp>
        <p:nvSpPr>
          <p:cNvPr id="13316" name="TextBox 3"/>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pic>
        <p:nvPicPr>
          <p:cNvPr id="13317" name="Picture 2" descr="C:\Documents and Settings\tstetter\Local Settings\Temporary Internet Files\Content.IE5\2BOHCHSN\MC900312180[1].wmf"/>
          <p:cNvPicPr>
            <a:picLocks noChangeAspect="1" noChangeArrowheads="1"/>
          </p:cNvPicPr>
          <p:nvPr/>
        </p:nvPicPr>
        <p:blipFill>
          <a:blip r:embed="rId3"/>
          <a:srcRect/>
          <a:stretch>
            <a:fillRect/>
          </a:stretch>
        </p:blipFill>
        <p:spPr bwMode="auto">
          <a:xfrm>
            <a:off x="3200400" y="3581400"/>
            <a:ext cx="3001963" cy="2489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5257800" y="1524000"/>
            <a:ext cx="3810000" cy="5632311"/>
          </a:xfrm>
          <a:prstGeom prst="rect">
            <a:avLst/>
          </a:prstGeom>
          <a:noFill/>
          <a:ln w="9525">
            <a:noFill/>
            <a:miter lim="800000"/>
            <a:headEnd/>
            <a:tailEnd/>
          </a:ln>
        </p:spPr>
        <p:txBody>
          <a:bodyPr wrap="square">
            <a:spAutoFit/>
          </a:bodyPr>
          <a:lstStyle/>
          <a:p>
            <a:r>
              <a:rPr lang="en-US" sz="2400" b="1" dirty="0"/>
              <a:t>Informatics 100 </a:t>
            </a:r>
            <a:r>
              <a:rPr lang="en-US" sz="2400" dirty="0"/>
              <a:t> </a:t>
            </a:r>
          </a:p>
          <a:p>
            <a:r>
              <a:rPr lang="en-US" sz="2400" dirty="0"/>
              <a:t>Fluency in </a:t>
            </a:r>
          </a:p>
          <a:p>
            <a:r>
              <a:rPr lang="en-US" sz="2400" dirty="0"/>
              <a:t>Information Technology</a:t>
            </a:r>
          </a:p>
          <a:p>
            <a:endParaRPr lang="en-US" sz="2400" dirty="0"/>
          </a:p>
          <a:p>
            <a:r>
              <a:rPr lang="en-US" sz="2400" b="1" dirty="0" smtClean="0"/>
              <a:t>Computer Science 120</a:t>
            </a:r>
          </a:p>
          <a:p>
            <a:r>
              <a:rPr lang="en-US" sz="2400" dirty="0" smtClean="0"/>
              <a:t>Computer Science Principles</a:t>
            </a:r>
          </a:p>
          <a:p>
            <a:endParaRPr lang="en-US" sz="2400" b="1" dirty="0"/>
          </a:p>
          <a:p>
            <a:r>
              <a:rPr lang="en-US" sz="2400" b="1" dirty="0" smtClean="0"/>
              <a:t>Computer </a:t>
            </a:r>
            <a:r>
              <a:rPr lang="en-US" sz="2400" b="1" dirty="0"/>
              <a:t>Science 142</a:t>
            </a:r>
          </a:p>
          <a:p>
            <a:r>
              <a:rPr lang="en-US" sz="2400" dirty="0"/>
              <a:t>Computer Programming I</a:t>
            </a:r>
          </a:p>
          <a:p>
            <a:r>
              <a:rPr lang="en-US" sz="2400" dirty="0"/>
              <a:t/>
            </a:r>
            <a:br>
              <a:rPr lang="en-US" sz="2400" dirty="0"/>
            </a:br>
            <a:r>
              <a:rPr lang="en-US" sz="2400" b="1" dirty="0"/>
              <a:t>Computer Science 143</a:t>
            </a:r>
          </a:p>
          <a:p>
            <a:r>
              <a:rPr lang="en-US" sz="2400" dirty="0"/>
              <a:t>Computer Programming II </a:t>
            </a:r>
            <a:endParaRPr lang="en-US" sz="2400" dirty="0" smtClean="0"/>
          </a:p>
          <a:p>
            <a:endParaRPr lang="en-US" sz="2400" dirty="0"/>
          </a:p>
          <a:p>
            <a:endParaRPr lang="en-US" sz="2400" dirty="0"/>
          </a:p>
        </p:txBody>
      </p:sp>
      <p:sp>
        <p:nvSpPr>
          <p:cNvPr id="14339" name="TextBox 4"/>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pic>
        <p:nvPicPr>
          <p:cNvPr id="14340" name="Picture 1" descr="C:\Program Files\Microsoft Office\MEDIA\CAGCAT10\j0205582.wmf"/>
          <p:cNvPicPr>
            <a:picLocks noChangeAspect="1" noChangeArrowheads="1"/>
          </p:cNvPicPr>
          <p:nvPr/>
        </p:nvPicPr>
        <p:blipFill>
          <a:blip r:embed="rId2"/>
          <a:srcRect/>
          <a:stretch>
            <a:fillRect/>
          </a:stretch>
        </p:blipFill>
        <p:spPr bwMode="auto">
          <a:xfrm>
            <a:off x="2362200" y="2057400"/>
            <a:ext cx="2717800" cy="2493963"/>
          </a:xfrm>
          <a:prstGeom prst="rect">
            <a:avLst/>
          </a:prstGeom>
          <a:noFill/>
          <a:ln w="9525">
            <a:noFill/>
            <a:miter lim="800000"/>
            <a:headEnd/>
            <a:tailEnd/>
          </a:ln>
        </p:spPr>
      </p:pic>
      <p:sp>
        <p:nvSpPr>
          <p:cNvPr id="14341" name="TextBox 2"/>
          <p:cNvSpPr txBox="1">
            <a:spLocks noChangeArrowheads="1"/>
          </p:cNvSpPr>
          <p:nvPr/>
        </p:nvSpPr>
        <p:spPr bwMode="auto">
          <a:xfrm>
            <a:off x="152400" y="762000"/>
            <a:ext cx="8839200" cy="646113"/>
          </a:xfrm>
          <a:prstGeom prst="rect">
            <a:avLst/>
          </a:prstGeom>
          <a:noFill/>
          <a:ln w="9525">
            <a:noFill/>
            <a:miter lim="800000"/>
            <a:headEnd/>
            <a:tailEnd/>
          </a:ln>
        </p:spPr>
        <p:txBody>
          <a:bodyPr>
            <a:spAutoFit/>
          </a:bodyPr>
          <a:lstStyle/>
          <a:p>
            <a:r>
              <a:rPr lang="en-US" sz="3600" b="1" dirty="0" smtClean="0"/>
              <a:t>Math and Computer </a:t>
            </a:r>
            <a:r>
              <a:rPr lang="en-US" sz="3600" b="1" dirty="0"/>
              <a:t>Technology</a:t>
            </a:r>
          </a:p>
        </p:txBody>
      </p:sp>
      <p:sp>
        <p:nvSpPr>
          <p:cNvPr id="6" name="TextBox 5"/>
          <p:cNvSpPr txBox="1"/>
          <p:nvPr/>
        </p:nvSpPr>
        <p:spPr>
          <a:xfrm>
            <a:off x="381000" y="1583353"/>
            <a:ext cx="5715000" cy="4893647"/>
          </a:xfrm>
          <a:prstGeom prst="rect">
            <a:avLst/>
          </a:prstGeom>
          <a:noFill/>
        </p:spPr>
        <p:txBody>
          <a:bodyPr numCol="2">
            <a:spAutoFit/>
          </a:bodyPr>
          <a:lstStyle/>
          <a:p>
            <a:pPr>
              <a:defRPr/>
            </a:pPr>
            <a:r>
              <a:rPr lang="en-US" sz="2400" b="1" dirty="0">
                <a:latin typeface="Arial" charset="0"/>
                <a:ea typeface="ＭＳ Ｐゴシック" pitchFamily="-112" charset="-128"/>
                <a:cs typeface="+mn-cs"/>
              </a:rPr>
              <a:t>Math 120</a:t>
            </a:r>
          </a:p>
          <a:p>
            <a:pPr>
              <a:defRPr/>
            </a:pPr>
            <a:r>
              <a:rPr lang="en-US" sz="2400" dirty="0" err="1">
                <a:latin typeface="Arial" charset="0"/>
                <a:ea typeface="ＭＳ Ｐゴシック" pitchFamily="-112" charset="-128"/>
                <a:cs typeface="+mn-cs"/>
              </a:rPr>
              <a:t>Precalculus</a:t>
            </a:r>
            <a:r>
              <a:rPr lang="en-US" sz="2400" dirty="0">
                <a:latin typeface="Arial" charset="0"/>
                <a:ea typeface="ＭＳ Ｐゴシック" pitchFamily="-112" charset="-128"/>
                <a:cs typeface="+mn-cs"/>
              </a:rPr>
              <a:t> </a:t>
            </a:r>
          </a:p>
          <a:p>
            <a:pPr>
              <a:defRPr/>
            </a:pPr>
            <a:endParaRPr lang="en-US" sz="2400" dirty="0">
              <a:latin typeface="Arial" charset="0"/>
              <a:ea typeface="ＭＳ Ｐゴシック" pitchFamily="-112" charset="-128"/>
              <a:cs typeface="+mn-cs"/>
            </a:endParaRPr>
          </a:p>
          <a:p>
            <a:pPr>
              <a:defRPr/>
            </a:pPr>
            <a:r>
              <a:rPr lang="en-US" sz="2400" b="1" dirty="0">
                <a:latin typeface="Arial" charset="0"/>
                <a:ea typeface="ＭＳ Ｐゴシック" pitchFamily="-112" charset="-128"/>
                <a:cs typeface="+mn-cs"/>
              </a:rPr>
              <a:t>Math 124</a:t>
            </a:r>
          </a:p>
          <a:p>
            <a:pPr>
              <a:defRPr/>
            </a:pPr>
            <a:r>
              <a:rPr lang="en-US" sz="2400" dirty="0">
                <a:latin typeface="Arial" charset="0"/>
                <a:ea typeface="ＭＳ Ｐゴシック" pitchFamily="-112" charset="-128"/>
                <a:cs typeface="+mn-cs"/>
              </a:rPr>
              <a:t>Calculus I</a:t>
            </a:r>
          </a:p>
          <a:p>
            <a:pPr>
              <a:defRPr/>
            </a:pPr>
            <a:endParaRPr lang="en-US" sz="2400" dirty="0">
              <a:latin typeface="Arial" charset="0"/>
              <a:ea typeface="ＭＳ Ｐゴシック" pitchFamily="-112" charset="-128"/>
              <a:cs typeface="+mn-cs"/>
            </a:endParaRPr>
          </a:p>
          <a:p>
            <a:pPr>
              <a:defRPr/>
            </a:pPr>
            <a:r>
              <a:rPr lang="en-US" sz="2400" b="1" dirty="0">
                <a:latin typeface="Arial" charset="0"/>
                <a:ea typeface="ＭＳ Ｐゴシック" pitchFamily="-112" charset="-128"/>
                <a:cs typeface="+mn-cs"/>
              </a:rPr>
              <a:t>Math 125</a:t>
            </a:r>
          </a:p>
          <a:p>
            <a:pPr>
              <a:defRPr/>
            </a:pPr>
            <a:r>
              <a:rPr lang="en-US" sz="2400" dirty="0">
                <a:latin typeface="Arial" charset="0"/>
                <a:ea typeface="ＭＳ Ｐゴシック" pitchFamily="-112" charset="-128"/>
                <a:cs typeface="+mn-cs"/>
              </a:rPr>
              <a:t>Calculus II</a:t>
            </a:r>
          </a:p>
          <a:p>
            <a:pPr>
              <a:defRPr/>
            </a:pPr>
            <a:endParaRPr lang="en-US" sz="2400" dirty="0">
              <a:latin typeface="Arial" charset="0"/>
              <a:ea typeface="ＭＳ Ｐゴシック" pitchFamily="-112" charset="-128"/>
              <a:cs typeface="+mn-cs"/>
            </a:endParaRPr>
          </a:p>
          <a:p>
            <a:pPr>
              <a:defRPr/>
            </a:pPr>
            <a:r>
              <a:rPr lang="en-US" sz="2400" b="1" dirty="0">
                <a:latin typeface="Arial" charset="0"/>
                <a:ea typeface="ＭＳ Ｐゴシック" pitchFamily="-112" charset="-128"/>
                <a:cs typeface="+mn-cs"/>
              </a:rPr>
              <a:t>Math 126</a:t>
            </a:r>
          </a:p>
          <a:p>
            <a:pPr>
              <a:defRPr/>
            </a:pPr>
            <a:r>
              <a:rPr lang="en-US" sz="2400" dirty="0">
                <a:latin typeface="Arial" charset="0"/>
                <a:ea typeface="ＭＳ Ｐゴシック" pitchFamily="-112" charset="-128"/>
                <a:cs typeface="+mn-cs"/>
              </a:rPr>
              <a:t>Calculus III</a:t>
            </a: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a:p>
            <a:pPr>
              <a:defRPr/>
            </a:pPr>
            <a:endParaRPr lang="en-US" sz="2400" dirty="0">
              <a:latin typeface="Arial" charset="0"/>
              <a:ea typeface="ＭＳ Ｐゴシック" pitchFamily="-112" charset="-128"/>
              <a:cs typeface="+mn-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524000"/>
            <a:ext cx="8991600" cy="4893647"/>
          </a:xfrm>
          <a:prstGeom prst="rect">
            <a:avLst/>
          </a:prstGeom>
          <a:noFill/>
        </p:spPr>
        <p:txBody>
          <a:bodyPr wrap="square" numCol="2">
            <a:spAutoFit/>
          </a:bodyPr>
          <a:lstStyle/>
          <a:p>
            <a:pPr>
              <a:defRPr/>
            </a:pPr>
            <a:r>
              <a:rPr lang="en-US" sz="2400" b="1" dirty="0" smtClean="0">
                <a:latin typeface="Arial" charset="0"/>
                <a:ea typeface="ＭＳ Ｐゴシック" pitchFamily="-112" charset="-128"/>
                <a:cs typeface="+mn-cs"/>
              </a:rPr>
              <a:t>Astronomy </a:t>
            </a:r>
            <a:r>
              <a:rPr lang="en-US" sz="2400" b="1" dirty="0">
                <a:latin typeface="Arial" charset="0"/>
                <a:ea typeface="ＭＳ Ｐゴシック" pitchFamily="-112" charset="-128"/>
                <a:cs typeface="+mn-cs"/>
              </a:rPr>
              <a:t>101  </a:t>
            </a:r>
          </a:p>
          <a:p>
            <a:pPr>
              <a:defRPr/>
            </a:pPr>
            <a:r>
              <a:rPr lang="en-US" sz="2400" dirty="0">
                <a:latin typeface="Arial" charset="0"/>
                <a:ea typeface="ＭＳ Ｐゴシック" pitchFamily="-112" charset="-128"/>
                <a:cs typeface="+mn-cs"/>
              </a:rPr>
              <a:t>Astronomy </a:t>
            </a:r>
          </a:p>
          <a:p>
            <a:endParaRPr lang="en-US" sz="2400" b="1" dirty="0" smtClean="0"/>
          </a:p>
          <a:p>
            <a:endParaRPr lang="en-US" sz="2400" b="1" dirty="0" smtClean="0"/>
          </a:p>
          <a:p>
            <a:endParaRPr lang="en-US" sz="2400" b="1" dirty="0"/>
          </a:p>
          <a:p>
            <a:endParaRPr lang="en-US" sz="2400" b="1" dirty="0" smtClean="0"/>
          </a:p>
          <a:p>
            <a:endParaRPr lang="en-US" sz="2400" b="1" dirty="0"/>
          </a:p>
          <a:p>
            <a:endParaRPr lang="en-US" sz="2400" b="1" dirty="0" smtClean="0"/>
          </a:p>
          <a:p>
            <a:endParaRPr lang="en-US" sz="2400" b="1" dirty="0"/>
          </a:p>
          <a:p>
            <a:endParaRPr lang="en-US" sz="2400" b="1" dirty="0" smtClean="0"/>
          </a:p>
          <a:p>
            <a:r>
              <a:rPr lang="en-US" sz="2400" b="1" dirty="0" smtClean="0"/>
              <a:t>Atmospheric </a:t>
            </a:r>
            <a:r>
              <a:rPr lang="en-US" sz="2400" b="1" dirty="0"/>
              <a:t>Sciences 211 </a:t>
            </a:r>
          </a:p>
          <a:p>
            <a:r>
              <a:rPr lang="en-US" sz="2400" dirty="0"/>
              <a:t>Climate and Climate Change</a:t>
            </a:r>
          </a:p>
          <a:p>
            <a:pPr>
              <a:defRPr/>
            </a:pPr>
            <a:endParaRPr lang="en-US" sz="2400" dirty="0" smtClean="0">
              <a:latin typeface="Arial" charset="0"/>
              <a:ea typeface="ＭＳ Ｐゴシック" pitchFamily="-112" charset="-128"/>
              <a:cs typeface="+mn-cs"/>
            </a:endParaRPr>
          </a:p>
          <a:p>
            <a:r>
              <a:rPr lang="en-US" sz="2400" b="1" dirty="0" smtClean="0"/>
              <a:t>Biology </a:t>
            </a:r>
            <a:r>
              <a:rPr lang="en-US" sz="2400" b="1" dirty="0"/>
              <a:t>100</a:t>
            </a:r>
          </a:p>
          <a:p>
            <a:r>
              <a:rPr lang="en-US" sz="2400" dirty="0"/>
              <a:t>Addiction and the Brain			</a:t>
            </a:r>
          </a:p>
          <a:p>
            <a:pPr>
              <a:defRPr/>
            </a:pPr>
            <a:endParaRPr lang="en-US" sz="2400" b="1" dirty="0" smtClean="0">
              <a:latin typeface="Arial" charset="0"/>
              <a:ea typeface="ＭＳ Ｐゴシック" pitchFamily="-112" charset="-128"/>
              <a:cs typeface="+mn-cs"/>
            </a:endParaRPr>
          </a:p>
          <a:p>
            <a:pPr>
              <a:defRPr/>
            </a:pPr>
            <a:endParaRPr lang="en-US" sz="2400" b="1" dirty="0" smtClean="0">
              <a:latin typeface="Arial" charset="0"/>
              <a:ea typeface="ＭＳ Ｐゴシック" pitchFamily="-112" charset="-128"/>
              <a:cs typeface="+mn-cs"/>
            </a:endParaRPr>
          </a:p>
          <a:p>
            <a:pPr>
              <a:defRPr/>
            </a:pPr>
            <a:r>
              <a:rPr lang="en-US" sz="2400" b="1" dirty="0" smtClean="0">
                <a:latin typeface="Arial" charset="0"/>
                <a:ea typeface="ＭＳ Ｐゴシック" pitchFamily="-112" charset="-128"/>
                <a:cs typeface="+mn-cs"/>
              </a:rPr>
              <a:t>Earth </a:t>
            </a:r>
            <a:r>
              <a:rPr lang="en-US" sz="2400" b="1" dirty="0">
                <a:latin typeface="Arial" charset="0"/>
                <a:ea typeface="ＭＳ Ｐゴシック" pitchFamily="-112" charset="-128"/>
                <a:cs typeface="+mn-cs"/>
              </a:rPr>
              <a:t>&amp; Space Sciences 101</a:t>
            </a:r>
          </a:p>
          <a:p>
            <a:pPr>
              <a:defRPr/>
            </a:pPr>
            <a:r>
              <a:rPr lang="en-US" sz="2400" dirty="0">
                <a:latin typeface="Arial" charset="0"/>
                <a:ea typeface="ＭＳ Ｐゴシック" pitchFamily="-112" charset="-128"/>
                <a:cs typeface="+mn-cs"/>
              </a:rPr>
              <a:t>Introduction to Geological Sciences  </a:t>
            </a:r>
          </a:p>
          <a:p>
            <a:pPr>
              <a:defRPr/>
            </a:pPr>
            <a:endParaRPr lang="en-US" sz="2400" dirty="0">
              <a:latin typeface="Arial" charset="0"/>
              <a:ea typeface="ＭＳ Ｐゴシック" pitchFamily="-112" charset="-128"/>
              <a:cs typeface="+mn-cs"/>
            </a:endParaRPr>
          </a:p>
          <a:p>
            <a:pPr>
              <a:defRPr/>
            </a:pPr>
            <a:endParaRPr lang="en-US" sz="2400" b="1" dirty="0" smtClean="0">
              <a:latin typeface="Arial" charset="0"/>
              <a:ea typeface="ＭＳ Ｐゴシック" pitchFamily="-112" charset="-128"/>
              <a:cs typeface="+mn-cs"/>
            </a:endParaRPr>
          </a:p>
          <a:p>
            <a:pPr>
              <a:defRPr/>
            </a:pPr>
            <a:endParaRPr lang="en-US" sz="2400" b="1" dirty="0">
              <a:latin typeface="Arial" charset="0"/>
              <a:ea typeface="ＭＳ Ｐゴシック" pitchFamily="-112" charset="-128"/>
              <a:cs typeface="+mn-cs"/>
            </a:endParaRPr>
          </a:p>
          <a:p>
            <a:pPr>
              <a:defRPr/>
            </a:pPr>
            <a:r>
              <a:rPr lang="en-US" sz="2400" b="1" dirty="0" smtClean="0">
                <a:latin typeface="Arial" charset="0"/>
                <a:ea typeface="ＭＳ Ｐゴシック" pitchFamily="-112" charset="-128"/>
                <a:cs typeface="+mn-cs"/>
              </a:rPr>
              <a:t>Oceanography </a:t>
            </a:r>
            <a:r>
              <a:rPr lang="en-US" sz="2400" b="1" dirty="0">
                <a:latin typeface="Arial" charset="0"/>
                <a:ea typeface="ＭＳ Ｐゴシック" pitchFamily="-112" charset="-128"/>
                <a:cs typeface="+mn-cs"/>
              </a:rPr>
              <a:t>101</a:t>
            </a:r>
          </a:p>
          <a:p>
            <a:pPr>
              <a:defRPr/>
            </a:pPr>
            <a:r>
              <a:rPr lang="en-US" sz="2400" dirty="0">
                <a:latin typeface="Arial" charset="0"/>
                <a:ea typeface="ＭＳ Ｐゴシック" pitchFamily="-112" charset="-128"/>
                <a:cs typeface="+mn-cs"/>
              </a:rPr>
              <a:t>Survey of Washington Waters </a:t>
            </a:r>
          </a:p>
        </p:txBody>
      </p:sp>
      <p:sp>
        <p:nvSpPr>
          <p:cNvPr id="15363" name="TextBox 4"/>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pic>
        <p:nvPicPr>
          <p:cNvPr id="15364" name="Picture 5" descr="C:\Documents and Settings\tstetter\Local Settings\Temporary Internet Files\Content.IE5\K3K1Y98B\MC900309948[1].wmf"/>
          <p:cNvPicPr>
            <a:picLocks noChangeAspect="1" noChangeArrowheads="1"/>
          </p:cNvPicPr>
          <p:nvPr/>
        </p:nvPicPr>
        <p:blipFill>
          <a:blip r:embed="rId3"/>
          <a:srcRect/>
          <a:stretch>
            <a:fillRect/>
          </a:stretch>
        </p:blipFill>
        <p:spPr bwMode="auto">
          <a:xfrm>
            <a:off x="381000" y="2413000"/>
            <a:ext cx="3302000" cy="2373254"/>
          </a:xfrm>
          <a:prstGeom prst="rect">
            <a:avLst/>
          </a:prstGeom>
          <a:noFill/>
          <a:ln w="9525">
            <a:noFill/>
            <a:miter lim="800000"/>
            <a:headEnd/>
            <a:tailEnd/>
          </a:ln>
        </p:spPr>
      </p:pic>
      <p:sp>
        <p:nvSpPr>
          <p:cNvPr id="15365" name="TextBox 2"/>
          <p:cNvSpPr txBox="1">
            <a:spLocks noChangeArrowheads="1"/>
          </p:cNvSpPr>
          <p:nvPr/>
        </p:nvSpPr>
        <p:spPr bwMode="auto">
          <a:xfrm>
            <a:off x="152400" y="762000"/>
            <a:ext cx="8839200" cy="646113"/>
          </a:xfrm>
          <a:prstGeom prst="rect">
            <a:avLst/>
          </a:prstGeom>
          <a:noFill/>
          <a:ln w="9525">
            <a:noFill/>
            <a:miter lim="800000"/>
            <a:headEnd/>
            <a:tailEnd/>
          </a:ln>
        </p:spPr>
        <p:txBody>
          <a:bodyPr>
            <a:spAutoFit/>
          </a:bodyPr>
          <a:lstStyle/>
          <a:p>
            <a:r>
              <a:rPr lang="en-US" sz="3600" b="1" dirty="0" smtClean="0"/>
              <a:t>Science</a:t>
            </a:r>
            <a:endParaRPr lang="en-US" sz="3600" b="1"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52400" y="762000"/>
            <a:ext cx="8610600" cy="646331"/>
          </a:xfrm>
          <a:prstGeom prst="rect">
            <a:avLst/>
          </a:prstGeom>
          <a:noFill/>
          <a:ln w="9525">
            <a:noFill/>
            <a:miter lim="800000"/>
            <a:headEnd/>
            <a:tailEnd/>
          </a:ln>
        </p:spPr>
        <p:txBody>
          <a:bodyPr wrap="square">
            <a:spAutoFit/>
          </a:bodyPr>
          <a:lstStyle/>
          <a:p>
            <a:r>
              <a:rPr lang="en-US" sz="3600" b="1" dirty="0"/>
              <a:t>Courses </a:t>
            </a:r>
            <a:r>
              <a:rPr lang="en-US" sz="3600" b="1" dirty="0" smtClean="0"/>
              <a:t>Under Construction</a:t>
            </a:r>
            <a:endParaRPr lang="en-US" sz="3600" b="1" dirty="0"/>
          </a:p>
        </p:txBody>
      </p:sp>
      <p:sp>
        <p:nvSpPr>
          <p:cNvPr id="16387" name="TextBox 2"/>
          <p:cNvSpPr txBox="1">
            <a:spLocks noChangeArrowheads="1"/>
          </p:cNvSpPr>
          <p:nvPr/>
        </p:nvSpPr>
        <p:spPr bwMode="auto">
          <a:xfrm>
            <a:off x="4100512" y="1524000"/>
            <a:ext cx="4876800" cy="6370975"/>
          </a:xfrm>
          <a:prstGeom prst="rect">
            <a:avLst/>
          </a:prstGeom>
          <a:noFill/>
          <a:ln w="9525">
            <a:noFill/>
            <a:miter lim="800000"/>
            <a:headEnd/>
            <a:tailEnd/>
          </a:ln>
        </p:spPr>
        <p:txBody>
          <a:bodyPr wrap="square">
            <a:spAutoFit/>
          </a:bodyPr>
          <a:lstStyle/>
          <a:p>
            <a:r>
              <a:rPr lang="en-US" sz="2400" b="1" dirty="0"/>
              <a:t>Latin 103</a:t>
            </a:r>
          </a:p>
          <a:p>
            <a:r>
              <a:rPr lang="en-US" sz="2400" dirty="0"/>
              <a:t>Elementary Latin</a:t>
            </a:r>
          </a:p>
          <a:p>
            <a:endParaRPr lang="en-US" sz="2400" dirty="0"/>
          </a:p>
          <a:p>
            <a:r>
              <a:rPr lang="en-US" sz="2400" b="1" dirty="0"/>
              <a:t>Psychology 101</a:t>
            </a:r>
          </a:p>
          <a:p>
            <a:r>
              <a:rPr lang="en-US" sz="2400" dirty="0"/>
              <a:t>Introduction to Psychology</a:t>
            </a:r>
          </a:p>
          <a:p>
            <a:endParaRPr lang="en-US" sz="2400" b="1" dirty="0" smtClean="0"/>
          </a:p>
          <a:p>
            <a:r>
              <a:rPr lang="en-US" sz="2400" b="1" dirty="0" smtClean="0"/>
              <a:t>Chemistry 110</a:t>
            </a:r>
          </a:p>
          <a:p>
            <a:r>
              <a:rPr lang="en-US" sz="2400" dirty="0" smtClean="0"/>
              <a:t>Introduction to General Chemistry</a:t>
            </a:r>
            <a:endParaRPr lang="en-US" sz="2400" dirty="0"/>
          </a:p>
          <a:p>
            <a:endParaRPr lang="en-US" sz="2400" dirty="0" smtClean="0"/>
          </a:p>
          <a:p>
            <a:r>
              <a:rPr lang="en-US" sz="2400" b="1" dirty="0" smtClean="0"/>
              <a:t>Environmental Science &amp; Resource Management 100</a:t>
            </a:r>
          </a:p>
          <a:p>
            <a:r>
              <a:rPr lang="en-US" sz="2400" dirty="0" smtClean="0"/>
              <a:t>Introduction to Environmental Science</a:t>
            </a:r>
            <a:endParaRPr lang="en-US" sz="2400" dirty="0"/>
          </a:p>
          <a:p>
            <a:endParaRPr lang="en-US" sz="2400" dirty="0" smtClean="0"/>
          </a:p>
          <a:p>
            <a:endParaRPr lang="en-US" sz="2400" dirty="0" smtClean="0"/>
          </a:p>
          <a:p>
            <a:endParaRPr lang="en-US" sz="2400" dirty="0"/>
          </a:p>
          <a:p>
            <a:r>
              <a:rPr lang="en-US" sz="2400" dirty="0"/>
              <a:t>	</a:t>
            </a:r>
          </a:p>
        </p:txBody>
      </p:sp>
      <p:sp>
        <p:nvSpPr>
          <p:cNvPr id="16388" name="TextBox 3"/>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pic>
        <p:nvPicPr>
          <p:cNvPr id="16389" name="Picture 5" descr="C:\Documents and Settings\tstetter\Local Settings\Temporary Internet Files\Content.IE5\VIJVVNW6\MC900090230[1].wmf"/>
          <p:cNvPicPr>
            <a:picLocks noChangeAspect="1" noChangeArrowheads="1"/>
          </p:cNvPicPr>
          <p:nvPr/>
        </p:nvPicPr>
        <p:blipFill>
          <a:blip r:embed="rId2"/>
          <a:srcRect/>
          <a:stretch>
            <a:fillRect/>
          </a:stretch>
        </p:blipFill>
        <p:spPr bwMode="auto">
          <a:xfrm>
            <a:off x="199885" y="1828800"/>
            <a:ext cx="3672027" cy="2667000"/>
          </a:xfrm>
          <a:prstGeom prst="rect">
            <a:avLst/>
          </a:prstGeom>
          <a:noFill/>
          <a:ln w="9525">
            <a:noFill/>
            <a:miter lim="800000"/>
            <a:headEnd/>
            <a:tailEnd/>
          </a:ln>
        </p:spPr>
      </p:pic>
      <p:sp>
        <p:nvSpPr>
          <p:cNvPr id="2" name="TextBox 1"/>
          <p:cNvSpPr txBox="1"/>
          <p:nvPr/>
        </p:nvSpPr>
        <p:spPr>
          <a:xfrm rot="-180000">
            <a:off x="1600200" y="3141133"/>
            <a:ext cx="1447800" cy="615553"/>
          </a:xfrm>
          <a:prstGeom prst="rect">
            <a:avLst/>
          </a:prstGeom>
          <a:noFill/>
        </p:spPr>
        <p:txBody>
          <a:bodyPr wrap="square" rtlCol="0">
            <a:spAutoFit/>
          </a:bodyPr>
          <a:lstStyle/>
          <a:p>
            <a:r>
              <a:rPr lang="en-US" sz="1700" b="1" dirty="0" smtClean="0">
                <a:latin typeface="MV Boli" pitchFamily="2" charset="0"/>
                <a:ea typeface="Batang" pitchFamily="18" charset="-127"/>
                <a:cs typeface="MV Boli" pitchFamily="2" charset="0"/>
              </a:rPr>
              <a:t>UWHS</a:t>
            </a:r>
          </a:p>
          <a:p>
            <a:r>
              <a:rPr lang="en-US" sz="1700" b="1" dirty="0" smtClean="0">
                <a:latin typeface="MV Boli" pitchFamily="2" charset="0"/>
                <a:ea typeface="Batang" pitchFamily="18" charset="-127"/>
                <a:cs typeface="MV Boli" pitchFamily="2" charset="0"/>
              </a:rPr>
              <a:t>2012-13</a:t>
            </a:r>
            <a:endParaRPr lang="en-US" sz="1700" b="1" dirty="0">
              <a:latin typeface="MV Boli" pitchFamily="2" charset="0"/>
              <a:ea typeface="Batang" pitchFamily="18" charset="-127"/>
              <a:cs typeface="MV Boli" pitchFamily="2"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228600" y="762000"/>
            <a:ext cx="6172200" cy="646113"/>
          </a:xfrm>
          <a:prstGeom prst="rect">
            <a:avLst/>
          </a:prstGeom>
          <a:noFill/>
          <a:ln w="9525">
            <a:noFill/>
            <a:miter lim="800000"/>
            <a:headEnd/>
            <a:tailEnd/>
          </a:ln>
        </p:spPr>
        <p:txBody>
          <a:bodyPr>
            <a:spAutoFit/>
          </a:bodyPr>
          <a:lstStyle/>
          <a:p>
            <a:r>
              <a:rPr lang="en-US" sz="3600" b="1" dirty="0"/>
              <a:t>Grade </a:t>
            </a:r>
            <a:r>
              <a:rPr lang="en-US" sz="3600" b="1" dirty="0" smtClean="0"/>
              <a:t>Statistics * </a:t>
            </a:r>
            <a:endParaRPr lang="en-US" sz="3600" b="1" dirty="0"/>
          </a:p>
        </p:txBody>
      </p:sp>
      <p:sp>
        <p:nvSpPr>
          <p:cNvPr id="17411" name="TextBox 4"/>
          <p:cNvSpPr txBox="1">
            <a:spLocks noChangeArrowheads="1"/>
          </p:cNvSpPr>
          <p:nvPr/>
        </p:nvSpPr>
        <p:spPr bwMode="auto">
          <a:xfrm>
            <a:off x="381000" y="1676400"/>
            <a:ext cx="8305800" cy="5324535"/>
          </a:xfrm>
          <a:prstGeom prst="rect">
            <a:avLst/>
          </a:prstGeom>
          <a:noFill/>
          <a:ln w="9525">
            <a:noFill/>
            <a:miter lim="800000"/>
            <a:headEnd/>
            <a:tailEnd/>
          </a:ln>
        </p:spPr>
        <p:txBody>
          <a:bodyPr>
            <a:spAutoFit/>
          </a:bodyPr>
          <a:lstStyle/>
          <a:p>
            <a:pPr marL="514350" indent="-514350"/>
            <a:endParaRPr lang="en-US" sz="2400" dirty="0"/>
          </a:p>
          <a:p>
            <a:pPr marL="514350" indent="-514350"/>
            <a:r>
              <a:rPr lang="en-US" sz="2400" dirty="0"/>
              <a:t>Average Grade:	</a:t>
            </a:r>
          </a:p>
          <a:p>
            <a:pPr marL="514350" indent="-514350"/>
            <a:endParaRPr lang="en-US" sz="2400" dirty="0"/>
          </a:p>
          <a:p>
            <a:pPr marL="514350" indent="-514350"/>
            <a:r>
              <a:rPr lang="en-US" sz="2400" dirty="0"/>
              <a:t>Percentage of grades &gt;2.0:</a:t>
            </a:r>
          </a:p>
          <a:p>
            <a:pPr marL="514350" indent="-514350"/>
            <a:endParaRPr lang="en-US" sz="2400" dirty="0"/>
          </a:p>
          <a:p>
            <a:pPr marL="514350" indent="-514350"/>
            <a:endParaRPr lang="en-US" sz="1400" dirty="0"/>
          </a:p>
          <a:p>
            <a:pPr marL="514350" indent="-514350"/>
            <a:endParaRPr lang="en-US" sz="1400" dirty="0"/>
          </a:p>
          <a:p>
            <a:pPr marL="514350" indent="-514350"/>
            <a:endParaRPr lang="en-US" sz="1400" dirty="0"/>
          </a:p>
          <a:p>
            <a:pPr marL="514350" indent="-514350"/>
            <a:endParaRPr lang="en-US" sz="1400" dirty="0"/>
          </a:p>
          <a:p>
            <a:pPr marL="514350" indent="-514350"/>
            <a:endParaRPr lang="en-US" sz="1400" dirty="0"/>
          </a:p>
          <a:p>
            <a:pPr marL="514350" indent="-514350"/>
            <a:endParaRPr lang="en-US" sz="1400" dirty="0"/>
          </a:p>
          <a:p>
            <a:pPr marL="514350" indent="-514350"/>
            <a:endParaRPr lang="en-US" sz="1400" dirty="0"/>
          </a:p>
          <a:p>
            <a:pPr marL="514350" indent="-514350"/>
            <a:endParaRPr lang="en-US" sz="1400" dirty="0"/>
          </a:p>
          <a:p>
            <a:pPr marL="514350" indent="-514350"/>
            <a:r>
              <a:rPr lang="en-US" sz="2000" b="1" dirty="0" smtClean="0"/>
              <a:t>*</a:t>
            </a:r>
            <a:r>
              <a:rPr lang="en-US" sz="2000" b="1" dirty="0"/>
              <a:t> </a:t>
            </a:r>
            <a:r>
              <a:rPr lang="en-US" sz="2000" dirty="0" smtClean="0"/>
              <a:t>Grade </a:t>
            </a:r>
            <a:r>
              <a:rPr lang="en-US" sz="2000" dirty="0"/>
              <a:t>statistics from </a:t>
            </a:r>
            <a:r>
              <a:rPr lang="en-US" sz="2000" dirty="0" smtClean="0"/>
              <a:t>2008-09 school year</a:t>
            </a:r>
          </a:p>
          <a:p>
            <a:pPr marL="514350" indent="-514350"/>
            <a:r>
              <a:rPr lang="en-US" sz="2000" dirty="0" smtClean="0"/>
              <a:t>   Total Number of Grades: 3,408</a:t>
            </a:r>
          </a:p>
          <a:p>
            <a:pPr marL="514350" indent="-514350"/>
            <a:r>
              <a:rPr lang="en-US" sz="2000" dirty="0"/>
              <a:t>	</a:t>
            </a:r>
          </a:p>
          <a:p>
            <a:pPr marL="514350" indent="-514350"/>
            <a:endParaRPr lang="en-US" sz="2400" dirty="0"/>
          </a:p>
          <a:p>
            <a:pPr marL="514350" indent="-514350"/>
            <a:endParaRPr lang="en-US" sz="2400" dirty="0"/>
          </a:p>
        </p:txBody>
      </p:sp>
      <p:sp>
        <p:nvSpPr>
          <p:cNvPr id="17412" name="TextBox 5"/>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sp>
        <p:nvSpPr>
          <p:cNvPr id="7" name="Rectangle 6"/>
          <p:cNvSpPr/>
          <p:nvPr/>
        </p:nvSpPr>
        <p:spPr>
          <a:xfrm>
            <a:off x="2667000" y="1810197"/>
            <a:ext cx="1085554" cy="769441"/>
          </a:xfrm>
          <a:prstGeom prst="rect">
            <a:avLst/>
          </a:prstGeom>
          <a:noFill/>
        </p:spPr>
        <p:txBody>
          <a:bodyPr wrap="none">
            <a:spAutoFit/>
          </a:bodyPr>
          <a:lstStyle/>
          <a:p>
            <a:pPr algn="ctr">
              <a:defRPr/>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Arial" charset="0"/>
                <a:ea typeface="ＭＳ Ｐゴシック" pitchFamily="-112" charset="-128"/>
                <a:cs typeface="+mn-cs"/>
              </a:rPr>
              <a:t>3.1</a:t>
            </a:r>
          </a:p>
        </p:txBody>
      </p:sp>
      <p:sp>
        <p:nvSpPr>
          <p:cNvPr id="8" name="Rectangle 7"/>
          <p:cNvSpPr/>
          <p:nvPr/>
        </p:nvSpPr>
        <p:spPr>
          <a:xfrm>
            <a:off x="4343400" y="2579638"/>
            <a:ext cx="1430200" cy="769441"/>
          </a:xfrm>
          <a:prstGeom prst="rect">
            <a:avLst/>
          </a:prstGeom>
          <a:noFill/>
        </p:spPr>
        <p:txBody>
          <a:bodyPr wrap="none">
            <a:spAutoFit/>
          </a:bodyPr>
          <a:lstStyle/>
          <a:p>
            <a:pPr algn="ctr">
              <a:defRPr/>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Arial" charset="0"/>
                <a:ea typeface="ＭＳ Ｐゴシック" pitchFamily="-112" charset="-128"/>
                <a:cs typeface="+mn-cs"/>
              </a:rPr>
              <a:t>93%</a:t>
            </a:r>
          </a:p>
        </p:txBody>
      </p:sp>
      <p:graphicFrame>
        <p:nvGraphicFramePr>
          <p:cNvPr id="9" name="Table 8"/>
          <p:cNvGraphicFramePr>
            <a:graphicFrameLocks noGrp="1"/>
          </p:cNvGraphicFramePr>
          <p:nvPr/>
        </p:nvGraphicFramePr>
        <p:xfrm>
          <a:off x="6248400" y="762000"/>
          <a:ext cx="2590800" cy="5703408"/>
        </p:xfrm>
        <a:graphic>
          <a:graphicData uri="http://schemas.openxmlformats.org/drawingml/2006/table">
            <a:tbl>
              <a:tblPr/>
              <a:tblGrid>
                <a:gridCol w="883110"/>
                <a:gridCol w="805644"/>
                <a:gridCol w="902046"/>
              </a:tblGrid>
              <a:tr h="277062">
                <a:tc>
                  <a:txBody>
                    <a:bodyPr/>
                    <a:lstStyle/>
                    <a:p>
                      <a:pPr algn="ctr" fontAlgn="t"/>
                      <a:r>
                        <a:rPr lang="en-US" sz="1400" b="1" i="0" u="none" strike="noStrike" dirty="0">
                          <a:solidFill>
                            <a:srgbClr val="000000"/>
                          </a:solidFill>
                          <a:latin typeface="Calibri"/>
                        </a:rPr>
                        <a:t>Percentage Earned </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latin typeface="Calibri"/>
                        </a:rPr>
                        <a:t>Grade-Point Equivalent</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1" i="0" u="none" strike="noStrike">
                          <a:solidFill>
                            <a:srgbClr val="000000"/>
                          </a:solidFill>
                          <a:latin typeface="Calibri"/>
                        </a:rPr>
                        <a:t>Letter-Grade Equivalent</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100-98</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smtClean="0">
                          <a:solidFill>
                            <a:srgbClr val="000000"/>
                          </a:solidFill>
                          <a:latin typeface="Calibri"/>
                        </a:rPr>
                        <a:t>4.0</a:t>
                      </a:r>
                      <a:endParaRPr lang="en-US" sz="1400" b="0" i="0" u="none" strike="noStrike" dirty="0">
                        <a:solidFill>
                          <a:srgbClr val="000000"/>
                        </a:solidFill>
                        <a:latin typeface="Calibri"/>
                      </a:endParaRP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A+</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97-96</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3.9</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A</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95-94</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3.8</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A</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93-92</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3.7</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A-</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91</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3.6</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A-</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90-89</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3.5</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B+</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88-87</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3.4</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B / B+</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86</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3.3</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B</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dirty="0">
                          <a:solidFill>
                            <a:srgbClr val="000000"/>
                          </a:solidFill>
                          <a:latin typeface="Calibri"/>
                        </a:rPr>
                        <a:t>85</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3.2</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B</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84</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3.1</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B</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83</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smtClean="0">
                          <a:solidFill>
                            <a:srgbClr val="000000"/>
                          </a:solidFill>
                          <a:latin typeface="Calibri"/>
                        </a:rPr>
                        <a:t>3.0</a:t>
                      </a:r>
                      <a:endParaRPr lang="en-US" sz="1400" b="0" i="0" u="none" strike="noStrike" dirty="0">
                        <a:solidFill>
                          <a:srgbClr val="000000"/>
                        </a:solidFill>
                        <a:latin typeface="Calibri"/>
                      </a:endParaRP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B / B-</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82</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2.9</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B-</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81</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2.8</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B-</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80</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2.7</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 / C+</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79</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2.6</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78</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2.5</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77</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2.4</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76</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2.3</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75</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2.2</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 </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74</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2.1</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73</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smtClean="0">
                          <a:solidFill>
                            <a:srgbClr val="000000"/>
                          </a:solidFill>
                          <a:latin typeface="Calibri"/>
                        </a:rPr>
                        <a:t>2.0</a:t>
                      </a:r>
                      <a:endParaRPr lang="en-US" sz="1400" b="0" i="0" u="none" strike="noStrike" dirty="0">
                        <a:solidFill>
                          <a:srgbClr val="000000"/>
                        </a:solidFill>
                        <a:latin typeface="Calibri"/>
                      </a:endParaRP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72</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1.9</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0" u="none" strike="noStrike">
                          <a:solidFill>
                            <a:srgbClr val="000000"/>
                          </a:solidFill>
                          <a:latin typeface="Calibri"/>
                        </a:rPr>
                        <a:t>C- / D+</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54">
                <a:tc>
                  <a:txBody>
                    <a:bodyPr/>
                    <a:lstStyle/>
                    <a:p>
                      <a:pPr algn="ctr" fontAlgn="t"/>
                      <a:r>
                        <a:rPr lang="en-US" sz="1400" b="0" i="0" u="none" strike="noStrike">
                          <a:solidFill>
                            <a:srgbClr val="000000"/>
                          </a:solidFill>
                          <a:latin typeface="Calibri"/>
                        </a:rPr>
                        <a:t>71</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Calibri"/>
                        </a:rPr>
                        <a:t>1.8</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400" b="0" i="1" u="none" strike="noStrike" dirty="0">
                          <a:solidFill>
                            <a:srgbClr val="000000"/>
                          </a:solidFill>
                          <a:latin typeface="Calibri"/>
                        </a:rPr>
                        <a:t>et cetera</a:t>
                      </a:r>
                    </a:p>
                  </a:txBody>
                  <a:tcPr marL="6502" marR="6502" marT="6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609600"/>
            <a:ext cx="8229600" cy="914400"/>
          </a:xfrm>
        </p:spPr>
        <p:txBody>
          <a:bodyPr/>
          <a:lstStyle/>
          <a:p>
            <a:pPr algn="l"/>
            <a:r>
              <a:rPr lang="en-US" sz="3600" b="1" dirty="0" smtClean="0">
                <a:latin typeface="Arial" pitchFamily="34" charset="0"/>
                <a:ea typeface="ＭＳ Ｐゴシック"/>
                <a:cs typeface="Arial" pitchFamily="34" charset="0"/>
              </a:rPr>
              <a:t>Transferring Credit in Washington </a:t>
            </a:r>
          </a:p>
        </p:txBody>
      </p:sp>
      <p:sp>
        <p:nvSpPr>
          <p:cNvPr id="3" name="Content Placeholder 2"/>
          <p:cNvSpPr>
            <a:spLocks noGrp="1"/>
          </p:cNvSpPr>
          <p:nvPr>
            <p:ph idx="1"/>
          </p:nvPr>
        </p:nvSpPr>
        <p:spPr>
          <a:xfrm>
            <a:off x="457200" y="1524000"/>
            <a:ext cx="8229600" cy="5334000"/>
          </a:xfrm>
        </p:spPr>
        <p:txBody>
          <a:bodyPr numCol="2"/>
          <a:lstStyle/>
          <a:p>
            <a:pPr>
              <a:buFont typeface="Arial" pitchFamily="34" charset="0"/>
              <a:buNone/>
              <a:defRPr/>
            </a:pPr>
            <a:r>
              <a:rPr lang="en-US" sz="2400" i="1" dirty="0" smtClean="0"/>
              <a:t>Generally </a:t>
            </a:r>
            <a:r>
              <a:rPr lang="en-US" sz="2400" b="1" i="1" u="sng" dirty="0" smtClean="0"/>
              <a:t>DO</a:t>
            </a:r>
            <a:r>
              <a:rPr lang="en-US" sz="2400" i="1" dirty="0" smtClean="0"/>
              <a:t> Accept Credit:</a:t>
            </a:r>
            <a:r>
              <a:rPr lang="en-US" sz="2200" i="1" dirty="0" smtClean="0"/>
              <a:t>	</a:t>
            </a:r>
          </a:p>
          <a:p>
            <a:pPr>
              <a:defRPr/>
            </a:pPr>
            <a:r>
              <a:rPr lang="en-US" sz="2000" dirty="0" smtClean="0"/>
              <a:t>Bellevue College</a:t>
            </a:r>
          </a:p>
          <a:p>
            <a:pPr>
              <a:defRPr/>
            </a:pPr>
            <a:r>
              <a:rPr lang="en-US" sz="2000" dirty="0" smtClean="0"/>
              <a:t>Central Washington University</a:t>
            </a:r>
          </a:p>
          <a:p>
            <a:pPr>
              <a:defRPr/>
            </a:pPr>
            <a:r>
              <a:rPr lang="en-US" sz="2000" dirty="0" smtClean="0"/>
              <a:t>Eastern Washington University</a:t>
            </a:r>
          </a:p>
          <a:p>
            <a:pPr>
              <a:defRPr/>
            </a:pPr>
            <a:r>
              <a:rPr lang="en-US" sz="2000" dirty="0" smtClean="0"/>
              <a:t>Evergreen State College</a:t>
            </a:r>
          </a:p>
          <a:p>
            <a:pPr>
              <a:defRPr/>
            </a:pPr>
            <a:r>
              <a:rPr lang="en-US" sz="2000" dirty="0" smtClean="0"/>
              <a:t>Gonzaga University</a:t>
            </a:r>
          </a:p>
          <a:p>
            <a:pPr>
              <a:defRPr/>
            </a:pPr>
            <a:r>
              <a:rPr lang="en-US" sz="2000" dirty="0" smtClean="0"/>
              <a:t>Pacific Lutheran University</a:t>
            </a:r>
          </a:p>
          <a:p>
            <a:pPr>
              <a:defRPr/>
            </a:pPr>
            <a:r>
              <a:rPr lang="en-US" sz="2000" dirty="0" smtClean="0"/>
              <a:t>Seattle Pacific University</a:t>
            </a:r>
          </a:p>
          <a:p>
            <a:pPr>
              <a:defRPr/>
            </a:pPr>
            <a:r>
              <a:rPr lang="en-US" sz="2000" dirty="0" smtClean="0"/>
              <a:t>Seattle University</a:t>
            </a:r>
          </a:p>
          <a:p>
            <a:pPr>
              <a:defRPr/>
            </a:pPr>
            <a:r>
              <a:rPr lang="en-US" sz="2000" dirty="0" smtClean="0"/>
              <a:t>Washington State University</a:t>
            </a:r>
          </a:p>
          <a:p>
            <a:pPr>
              <a:defRPr/>
            </a:pPr>
            <a:r>
              <a:rPr lang="en-US" sz="2000" dirty="0" smtClean="0"/>
              <a:t>Western Washington University</a:t>
            </a:r>
          </a:p>
          <a:p>
            <a:pPr>
              <a:defRPr/>
            </a:pPr>
            <a:r>
              <a:rPr lang="en-US" sz="2000" dirty="0" smtClean="0"/>
              <a:t>Whitworth University</a:t>
            </a:r>
          </a:p>
          <a:p>
            <a:pPr>
              <a:defRPr/>
            </a:pPr>
            <a:r>
              <a:rPr lang="en-US" sz="2000" dirty="0" smtClean="0"/>
              <a:t>All Community Colleges</a:t>
            </a:r>
          </a:p>
          <a:p>
            <a:pPr>
              <a:buFont typeface="Arial" pitchFamily="34" charset="0"/>
              <a:buNone/>
              <a:defRPr/>
            </a:pPr>
            <a:endParaRPr lang="en-US" sz="2400" i="1" dirty="0" smtClean="0"/>
          </a:p>
          <a:p>
            <a:pPr>
              <a:buFont typeface="Arial" pitchFamily="34" charset="0"/>
              <a:buNone/>
              <a:defRPr/>
            </a:pPr>
            <a:r>
              <a:rPr lang="en-US" sz="2400" i="1" dirty="0" smtClean="0"/>
              <a:t>Generally </a:t>
            </a:r>
            <a:r>
              <a:rPr lang="en-US" sz="2400" b="1" i="1" u="sng" dirty="0" smtClean="0"/>
              <a:t>DON’T</a:t>
            </a:r>
            <a:r>
              <a:rPr lang="en-US" sz="2400" i="1" dirty="0" smtClean="0"/>
              <a:t> Accept Credit:</a:t>
            </a:r>
          </a:p>
          <a:p>
            <a:pPr>
              <a:defRPr/>
            </a:pPr>
            <a:r>
              <a:rPr lang="en-US" sz="2000" dirty="0" smtClean="0"/>
              <a:t>University of Puget Sound</a:t>
            </a:r>
          </a:p>
          <a:p>
            <a:pPr>
              <a:defRPr/>
            </a:pPr>
            <a:r>
              <a:rPr lang="en-US" sz="2000" dirty="0" smtClean="0"/>
              <a:t>Whitman College</a:t>
            </a:r>
            <a:endParaRPr lang="en-US" sz="2000" dirty="0"/>
          </a:p>
        </p:txBody>
      </p:sp>
      <p:pic>
        <p:nvPicPr>
          <p:cNvPr id="1026" name="Picture 2" descr="C:\Documents and Settings\tstetter\Local Settings\Temporary Internet Files\Content.IE5\8F0DYX6V\MC900439798[1].png"/>
          <p:cNvPicPr>
            <a:picLocks noChangeAspect="1" noChangeArrowheads="1"/>
          </p:cNvPicPr>
          <p:nvPr/>
        </p:nvPicPr>
        <p:blipFill>
          <a:blip r:embed="rId2"/>
          <a:srcRect/>
          <a:stretch>
            <a:fillRect/>
          </a:stretch>
        </p:blipFill>
        <p:spPr bwMode="auto">
          <a:xfrm>
            <a:off x="5029200" y="3200400"/>
            <a:ext cx="2971800" cy="2971800"/>
          </a:xfrm>
          <a:prstGeom prst="rect">
            <a:avLst/>
          </a:prstGeom>
          <a:noFill/>
          <a:ln w="9525">
            <a:noFill/>
            <a:miter lim="800000"/>
            <a:headEnd/>
            <a:tailEnd/>
          </a:ln>
        </p:spPr>
      </p:pic>
      <p:sp>
        <p:nvSpPr>
          <p:cNvPr id="18437" name="TextBox 4"/>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dissolve">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NACEP logo.jpg"/>
          <p:cNvPicPr>
            <a:picLocks noChangeAspect="1"/>
          </p:cNvPicPr>
          <p:nvPr/>
        </p:nvPicPr>
        <p:blipFill>
          <a:blip r:embed="rId3"/>
          <a:srcRect/>
          <a:stretch>
            <a:fillRect/>
          </a:stretch>
        </p:blipFill>
        <p:spPr bwMode="auto">
          <a:xfrm>
            <a:off x="76200" y="2057400"/>
            <a:ext cx="3656013" cy="4038600"/>
          </a:xfrm>
          <a:prstGeom prst="rect">
            <a:avLst/>
          </a:prstGeom>
          <a:noFill/>
          <a:ln w="9525">
            <a:noFill/>
            <a:miter lim="800000"/>
            <a:headEnd/>
            <a:tailEnd/>
          </a:ln>
        </p:spPr>
      </p:pic>
      <p:sp>
        <p:nvSpPr>
          <p:cNvPr id="10243" name="TextBox 2"/>
          <p:cNvSpPr txBox="1">
            <a:spLocks noChangeArrowheads="1"/>
          </p:cNvSpPr>
          <p:nvPr/>
        </p:nvSpPr>
        <p:spPr bwMode="auto">
          <a:xfrm>
            <a:off x="381000" y="762000"/>
            <a:ext cx="8382000" cy="2308324"/>
          </a:xfrm>
          <a:prstGeom prst="rect">
            <a:avLst/>
          </a:prstGeom>
          <a:noFill/>
          <a:ln w="9525">
            <a:noFill/>
            <a:miter lim="800000"/>
            <a:headEnd/>
            <a:tailEnd/>
          </a:ln>
        </p:spPr>
        <p:txBody>
          <a:bodyPr wrap="square">
            <a:spAutoFit/>
          </a:bodyPr>
          <a:lstStyle/>
          <a:p>
            <a:r>
              <a:rPr lang="en-US" sz="3600" b="1" dirty="0" smtClean="0"/>
              <a:t>Accreditation </a:t>
            </a:r>
          </a:p>
          <a:p>
            <a:r>
              <a:rPr lang="en-US" sz="2400" i="1" dirty="0" smtClean="0"/>
              <a:t>www.nacep.org</a:t>
            </a:r>
          </a:p>
          <a:p>
            <a:endParaRPr lang="en-US" sz="3600" b="1" dirty="0" smtClean="0"/>
          </a:p>
          <a:p>
            <a:pPr algn="r"/>
            <a:endParaRPr lang="en-US" sz="2400" b="1" dirty="0" smtClean="0"/>
          </a:p>
          <a:p>
            <a:pPr algn="r"/>
            <a:endParaRPr lang="en-US" sz="2400" b="1" dirty="0" smtClean="0"/>
          </a:p>
        </p:txBody>
      </p:sp>
      <p:sp>
        <p:nvSpPr>
          <p:cNvPr id="10244" name="TextBox 3"/>
          <p:cNvSpPr txBox="1">
            <a:spLocks noChangeArrowheads="1"/>
          </p:cNvSpPr>
          <p:nvPr/>
        </p:nvSpPr>
        <p:spPr bwMode="auto">
          <a:xfrm>
            <a:off x="381000" y="2057400"/>
            <a:ext cx="5334000" cy="1015663"/>
          </a:xfrm>
          <a:prstGeom prst="rect">
            <a:avLst/>
          </a:prstGeom>
          <a:noFill/>
          <a:ln w="9525">
            <a:noFill/>
            <a:miter lim="800000"/>
            <a:headEnd/>
            <a:tailEnd/>
          </a:ln>
        </p:spPr>
        <p:txBody>
          <a:bodyPr>
            <a:spAutoFit/>
          </a:bodyPr>
          <a:lstStyle/>
          <a:p>
            <a:pPr>
              <a:buFont typeface="Wingdings" pitchFamily="2" charset="2"/>
              <a:buChar char="ü"/>
            </a:pPr>
            <a:endParaRPr lang="en-US" sz="2400" dirty="0"/>
          </a:p>
          <a:p>
            <a:pPr>
              <a:buFont typeface="Wingdings" pitchFamily="2" charset="2"/>
              <a:buChar char="ü"/>
            </a:pPr>
            <a:endParaRPr lang="en-US" dirty="0"/>
          </a:p>
          <a:p>
            <a:pPr>
              <a:buFont typeface="Wingdings" pitchFamily="2" charset="2"/>
              <a:buChar char="ü"/>
            </a:pPr>
            <a:endParaRPr lang="en-US" dirty="0"/>
          </a:p>
        </p:txBody>
      </p:sp>
      <p:sp>
        <p:nvSpPr>
          <p:cNvPr id="10245" name="TextBox 4"/>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pic>
        <p:nvPicPr>
          <p:cNvPr id="10247" name="Picture 7"/>
          <p:cNvPicPr>
            <a:picLocks noChangeAspect="1" noChangeArrowheads="1"/>
          </p:cNvPicPr>
          <p:nvPr/>
        </p:nvPicPr>
        <p:blipFill>
          <a:blip r:embed="rId4"/>
          <a:srcRect l="21143" t="16457" r="22286" b="5486"/>
          <a:stretch>
            <a:fillRect/>
          </a:stretch>
        </p:blipFill>
        <p:spPr bwMode="auto">
          <a:xfrm>
            <a:off x="4038600" y="914400"/>
            <a:ext cx="4859754" cy="4191000"/>
          </a:xfrm>
          <a:prstGeom prst="rect">
            <a:avLst/>
          </a:prstGeom>
          <a:noFill/>
          <a:ln w="9525">
            <a:noFill/>
            <a:miter lim="800000"/>
            <a:headEnd/>
            <a:tailEnd/>
          </a:ln>
        </p:spPr>
      </p:pic>
      <p:sp>
        <p:nvSpPr>
          <p:cNvPr id="8" name="Rectangle 7"/>
          <p:cNvSpPr/>
          <p:nvPr/>
        </p:nvSpPr>
        <p:spPr>
          <a:xfrm>
            <a:off x="4127675" y="5302759"/>
            <a:ext cx="4681603" cy="954107"/>
          </a:xfrm>
          <a:prstGeom prst="rect">
            <a:avLst/>
          </a:prstGeom>
          <a:noFill/>
        </p:spPr>
        <p:txBody>
          <a:bodyPr wrap="none" lIns="91440" tIns="45720" rIns="91440" bIns="45720">
            <a:spAutoFit/>
          </a:bodyPr>
          <a:lstStyle/>
          <a:p>
            <a:pPr algn="ctr"/>
            <a:r>
              <a:rPr lang="en-US"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NaCEP</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Conference</a:t>
            </a:r>
          </a:p>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Seattle, Octobe</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 2012</a:t>
            </a:r>
            <a:endPar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247"/>
                                        </p:tgtEl>
                                        <p:attrNameLst>
                                          <p:attrName>style.visibility</p:attrName>
                                        </p:attrNameLst>
                                      </p:cBhvr>
                                      <p:to>
                                        <p:strVal val="visible"/>
                                      </p:to>
                                    </p:set>
                                    <p:anim calcmode="lin" valueType="num">
                                      <p:cBhvr>
                                        <p:cTn id="7" dur="1000" fill="hold"/>
                                        <p:tgtEl>
                                          <p:spTgt spid="10247"/>
                                        </p:tgtEl>
                                        <p:attrNameLst>
                                          <p:attrName>ppt_w</p:attrName>
                                        </p:attrNameLst>
                                      </p:cBhvr>
                                      <p:tavLst>
                                        <p:tav tm="0">
                                          <p:val>
                                            <p:fltVal val="0"/>
                                          </p:val>
                                        </p:tav>
                                        <p:tav tm="100000">
                                          <p:val>
                                            <p:strVal val="#ppt_w"/>
                                          </p:val>
                                        </p:tav>
                                      </p:tavLst>
                                    </p:anim>
                                    <p:anim calcmode="lin" valueType="num">
                                      <p:cBhvr>
                                        <p:cTn id="8" dur="1000" fill="hold"/>
                                        <p:tgtEl>
                                          <p:spTgt spid="10247"/>
                                        </p:tgtEl>
                                        <p:attrNameLst>
                                          <p:attrName>ppt_h</p:attrName>
                                        </p:attrNameLst>
                                      </p:cBhvr>
                                      <p:tavLst>
                                        <p:tav tm="0">
                                          <p:val>
                                            <p:fltVal val="0"/>
                                          </p:val>
                                        </p:tav>
                                        <p:tav tm="100000">
                                          <p:val>
                                            <p:strVal val="#ppt_h"/>
                                          </p:val>
                                        </p:tav>
                                      </p:tavLst>
                                    </p:anim>
                                    <p:anim calcmode="lin" valueType="num">
                                      <p:cBhvr>
                                        <p:cTn id="9" dur="1000" fill="hold"/>
                                        <p:tgtEl>
                                          <p:spTgt spid="10247"/>
                                        </p:tgtEl>
                                        <p:attrNameLst>
                                          <p:attrName>style.rotation</p:attrName>
                                        </p:attrNameLst>
                                      </p:cBhvr>
                                      <p:tavLst>
                                        <p:tav tm="0">
                                          <p:val>
                                            <p:fltVal val="90"/>
                                          </p:val>
                                        </p:tav>
                                        <p:tav tm="100000">
                                          <p:val>
                                            <p:fltVal val="0"/>
                                          </p:val>
                                        </p:tav>
                                      </p:tavLst>
                                    </p:anim>
                                    <p:animEffect transition="in" filter="fade">
                                      <p:cBhvr>
                                        <p:cTn id="10" dur="1000"/>
                                        <p:tgtEl>
                                          <p:spTgt spid="10247"/>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57800" y="0"/>
            <a:ext cx="3810000" cy="646331"/>
          </a:xfrm>
          <a:prstGeom prst="rect">
            <a:avLst/>
          </a:prstGeom>
          <a:noFill/>
        </p:spPr>
        <p:txBody>
          <a:bodyPr wrap="square" rtlCol="0">
            <a:spAutoFit/>
          </a:bodyPr>
          <a:lstStyle/>
          <a:p>
            <a:pPr algn="r"/>
            <a:r>
              <a:rPr lang="en-US" sz="2400" dirty="0" smtClean="0">
                <a:solidFill>
                  <a:srgbClr val="F9C511"/>
                </a:solidFill>
              </a:rPr>
              <a:t>UW </a:t>
            </a:r>
            <a:r>
              <a:rPr lang="en-US" sz="2400" i="1" dirty="0" smtClean="0">
                <a:solidFill>
                  <a:srgbClr val="F9C511"/>
                </a:solidFill>
              </a:rPr>
              <a:t>in the </a:t>
            </a:r>
            <a:r>
              <a:rPr lang="en-US" sz="2400" dirty="0" smtClean="0">
                <a:solidFill>
                  <a:srgbClr val="F9C511"/>
                </a:solidFill>
              </a:rPr>
              <a:t>High School  </a:t>
            </a:r>
            <a:r>
              <a:rPr lang="en-US" sz="3600" dirty="0" smtClean="0">
                <a:solidFill>
                  <a:srgbClr val="F9C511"/>
                </a:solidFill>
              </a:rPr>
              <a:t> </a:t>
            </a:r>
          </a:p>
        </p:txBody>
      </p:sp>
      <p:sp>
        <p:nvSpPr>
          <p:cNvPr id="7" name="TextBox 6"/>
          <p:cNvSpPr txBox="1"/>
          <p:nvPr/>
        </p:nvSpPr>
        <p:spPr>
          <a:xfrm>
            <a:off x="76200" y="5199995"/>
            <a:ext cx="8991600" cy="1631216"/>
          </a:xfrm>
          <a:prstGeom prst="rect">
            <a:avLst/>
          </a:prstGeom>
          <a:noFill/>
        </p:spPr>
        <p:txBody>
          <a:bodyPr wrap="square" rtlCol="0">
            <a:spAutoFit/>
          </a:bodyPr>
          <a:lstStyle/>
          <a:p>
            <a:pPr algn="ctr"/>
            <a:r>
              <a:rPr lang="en-US" sz="3200" b="1" i="1" spc="300" dirty="0" smtClean="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cs typeface="Arial" pitchFamily="34" charset="0"/>
              </a:rPr>
              <a:t>UWHS Home Page </a:t>
            </a:r>
          </a:p>
          <a:p>
            <a:pPr algn="ctr"/>
            <a:r>
              <a:rPr lang="en-US" sz="3200" b="1" i="1" spc="300" dirty="0" smtClean="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cs typeface="Arial" pitchFamily="34" charset="0"/>
              </a:rPr>
              <a:t>www.uwhs.washington.edu</a:t>
            </a:r>
          </a:p>
          <a:p>
            <a:pPr algn="ctr"/>
            <a:r>
              <a:rPr lang="en-US" sz="3600" b="1" i="1" dirty="0" smtClean="0">
                <a:solidFill>
                  <a:srgbClr val="F9C511"/>
                </a:solidFill>
              </a:rPr>
              <a:t> </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030" t="16768" r="15587" b="3105"/>
          <a:stretch/>
        </p:blipFill>
        <p:spPr bwMode="auto">
          <a:xfrm>
            <a:off x="5452534" y="838200"/>
            <a:ext cx="3215054" cy="415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9009" t="17005" r="9448" b="4432"/>
          <a:stretch/>
        </p:blipFill>
        <p:spPr bwMode="auto">
          <a:xfrm>
            <a:off x="567264" y="1003862"/>
            <a:ext cx="4573521" cy="355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omepage"/>
          <p:cNvSpPr>
            <a:spLocks noEditPoints="1" noChangeArrowheads="1"/>
          </p:cNvSpPr>
          <p:nvPr/>
        </p:nvSpPr>
        <p:spPr bwMode="auto">
          <a:xfrm>
            <a:off x="520695" y="5439870"/>
            <a:ext cx="685800" cy="79265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10800 h 21600"/>
              <a:gd name="T14" fmla="*/ 999 w 21600"/>
              <a:gd name="T15" fmla="*/ 12174 h 21600"/>
              <a:gd name="T16" fmla="*/ 20813 w 21600"/>
              <a:gd name="T17" fmla="*/ 17149 h 21600"/>
            </a:gdLst>
            <a:ahLst/>
            <a:cxnLst>
              <a:cxn ang="0">
                <a:pos x="T0" y="T1"/>
              </a:cxn>
              <a:cxn ang="0">
                <a:pos x="T2" y="T3"/>
              </a:cxn>
              <a:cxn ang="0">
                <a:pos x="T4" y="T5"/>
              </a:cxn>
              <a:cxn ang="0">
                <a:pos x="T6" y="T7"/>
              </a:cxn>
              <a:cxn ang="0">
                <a:pos x="T8" y="T9"/>
              </a:cxn>
              <a:cxn ang="0">
                <a:pos x="T10" y="T11"/>
              </a:cxn>
              <a:cxn ang="0">
                <a:pos x="T12" y="T13"/>
              </a:cxn>
            </a:cxnLst>
            <a:rect l="T14" t="T15" r="T16" b="T17"/>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5251" y="7101"/>
                </a:moveTo>
                <a:lnTo>
                  <a:pt x="5251" y="11160"/>
                </a:lnTo>
                <a:lnTo>
                  <a:pt x="16306" y="11160"/>
                </a:lnTo>
                <a:lnTo>
                  <a:pt x="16306" y="7052"/>
                </a:lnTo>
                <a:lnTo>
                  <a:pt x="16901" y="6561"/>
                </a:lnTo>
                <a:lnTo>
                  <a:pt x="15264" y="5236"/>
                </a:lnTo>
                <a:lnTo>
                  <a:pt x="15264" y="1636"/>
                </a:lnTo>
                <a:lnTo>
                  <a:pt x="13478" y="1636"/>
                </a:lnTo>
                <a:lnTo>
                  <a:pt x="13478" y="3698"/>
                </a:lnTo>
                <a:lnTo>
                  <a:pt x="11182" y="1669"/>
                </a:lnTo>
                <a:lnTo>
                  <a:pt x="4847" y="6561"/>
                </a:lnTo>
                <a:lnTo>
                  <a:pt x="5251" y="7101"/>
                </a:lnTo>
                <a:close/>
              </a:path>
              <a:path w="21600" h="21600" extrusionOk="0">
                <a:moveTo>
                  <a:pt x="9396" y="11160"/>
                </a:moveTo>
                <a:lnTo>
                  <a:pt x="9396" y="7772"/>
                </a:lnTo>
                <a:lnTo>
                  <a:pt x="11820" y="7772"/>
                </a:lnTo>
                <a:lnTo>
                  <a:pt x="11820" y="11160"/>
                </a:lnTo>
                <a:lnTo>
                  <a:pt x="9396" y="11160"/>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639430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457200" y="762000"/>
            <a:ext cx="8305800" cy="4154984"/>
          </a:xfrm>
          <a:prstGeom prst="rect">
            <a:avLst/>
          </a:prstGeom>
          <a:noFill/>
          <a:ln w="9525">
            <a:noFill/>
            <a:miter lim="800000"/>
            <a:headEnd/>
            <a:tailEnd/>
          </a:ln>
        </p:spPr>
        <p:txBody>
          <a:bodyPr>
            <a:spAutoFit/>
          </a:bodyPr>
          <a:lstStyle/>
          <a:p>
            <a:pPr algn="ctr"/>
            <a:endParaRPr lang="en-US" sz="4800" b="1" dirty="0" smtClean="0">
              <a:solidFill>
                <a:srgbClr val="F9C511"/>
              </a:solidFill>
            </a:endParaRPr>
          </a:p>
          <a:p>
            <a:pPr algn="ctr"/>
            <a:r>
              <a:rPr lang="en-US" sz="4800" b="1" dirty="0" smtClean="0">
                <a:solidFill>
                  <a:srgbClr val="F9C511"/>
                </a:solidFill>
              </a:rPr>
              <a:t>UW </a:t>
            </a:r>
            <a:r>
              <a:rPr lang="en-US" sz="4800" b="1" dirty="0">
                <a:solidFill>
                  <a:srgbClr val="F9C511"/>
                </a:solidFill>
              </a:rPr>
              <a:t>in the High School </a:t>
            </a:r>
          </a:p>
          <a:p>
            <a:pPr algn="ctr"/>
            <a:r>
              <a:rPr lang="en-US" sz="2800" b="1" dirty="0" smtClean="0">
                <a:solidFill>
                  <a:schemeClr val="bg1"/>
                </a:solidFill>
              </a:rPr>
              <a:t>For more information, contact:</a:t>
            </a:r>
          </a:p>
          <a:p>
            <a:pPr algn="ctr"/>
            <a:endParaRPr lang="en-US" sz="2800" b="1" dirty="0" smtClean="0">
              <a:solidFill>
                <a:schemeClr val="bg1"/>
              </a:solidFill>
            </a:endParaRPr>
          </a:p>
          <a:p>
            <a:pPr algn="ctr"/>
            <a:r>
              <a:rPr lang="en-US" sz="2800" b="1" dirty="0" smtClean="0">
                <a:solidFill>
                  <a:schemeClr val="bg1"/>
                </a:solidFill>
              </a:rPr>
              <a:t>Tim Stetter</a:t>
            </a:r>
          </a:p>
          <a:p>
            <a:pPr algn="ctr"/>
            <a:r>
              <a:rPr lang="en-US" sz="2800" b="1" dirty="0" smtClean="0">
                <a:solidFill>
                  <a:schemeClr val="bg1"/>
                </a:solidFill>
              </a:rPr>
              <a:t>Program Manager</a:t>
            </a:r>
          </a:p>
          <a:p>
            <a:pPr algn="ctr"/>
            <a:r>
              <a:rPr lang="en-US" sz="2800" b="1" dirty="0" smtClean="0">
                <a:solidFill>
                  <a:schemeClr val="bg1"/>
                </a:solidFill>
              </a:rPr>
              <a:t>tstetter@pce.uw.edu</a:t>
            </a:r>
          </a:p>
          <a:p>
            <a:pPr algn="ctr"/>
            <a:r>
              <a:rPr lang="en-US" sz="2800" b="1" dirty="0" smtClean="0">
                <a:solidFill>
                  <a:schemeClr val="bg1"/>
                </a:solidFill>
              </a:rPr>
              <a:t>206-221-6223</a:t>
            </a:r>
          </a:p>
        </p:txBody>
      </p:sp>
    </p:spTree>
    <p:extLst>
      <p:ext uri="{BB962C8B-B14F-4D97-AF65-F5344CB8AC3E}">
        <p14:creationId xmlns:p14="http://schemas.microsoft.com/office/powerpoint/2010/main" val="46632882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457200" y="762000"/>
            <a:ext cx="8305800" cy="5448300"/>
          </a:xfrm>
          <a:prstGeom prst="rect">
            <a:avLst/>
          </a:prstGeom>
          <a:noFill/>
          <a:ln w="9525">
            <a:noFill/>
            <a:miter lim="800000"/>
            <a:headEnd/>
            <a:tailEnd/>
          </a:ln>
        </p:spPr>
        <p:txBody>
          <a:bodyPr>
            <a:spAutoFit/>
          </a:bodyPr>
          <a:lstStyle/>
          <a:p>
            <a:pPr algn="ctr"/>
            <a:r>
              <a:rPr lang="en-US" sz="4800" b="1" dirty="0">
                <a:solidFill>
                  <a:srgbClr val="F9C511"/>
                </a:solidFill>
              </a:rPr>
              <a:t>UW in the High School </a:t>
            </a:r>
          </a:p>
          <a:p>
            <a:pPr algn="ctr"/>
            <a:endParaRPr lang="en-US" sz="4800" b="1" dirty="0">
              <a:solidFill>
                <a:schemeClr val="bg1"/>
              </a:solidFill>
            </a:endParaRPr>
          </a:p>
          <a:p>
            <a:pPr algn="ctr"/>
            <a:endParaRPr lang="en-US" sz="4800" b="1" dirty="0">
              <a:solidFill>
                <a:schemeClr val="bg1"/>
              </a:solidFill>
            </a:endParaRPr>
          </a:p>
          <a:p>
            <a:pPr algn="ctr"/>
            <a:endParaRPr lang="en-US" sz="4800" b="1" dirty="0">
              <a:solidFill>
                <a:schemeClr val="bg1"/>
              </a:solidFill>
            </a:endParaRPr>
          </a:p>
          <a:p>
            <a:pPr algn="ctr"/>
            <a:endParaRPr lang="en-US" sz="4800" b="1" dirty="0">
              <a:solidFill>
                <a:schemeClr val="bg1"/>
              </a:solidFill>
            </a:endParaRPr>
          </a:p>
          <a:p>
            <a:pPr algn="ctr"/>
            <a:endParaRPr lang="en-US" sz="3600" b="1" dirty="0">
              <a:solidFill>
                <a:schemeClr val="bg1"/>
              </a:solidFill>
            </a:endParaRPr>
          </a:p>
          <a:p>
            <a:pPr algn="ctr"/>
            <a:r>
              <a:rPr lang="en-US" sz="3600" b="1" dirty="0">
                <a:solidFill>
                  <a:schemeClr val="bg1"/>
                </a:solidFill>
              </a:rPr>
              <a:t>Bringing the University </a:t>
            </a:r>
          </a:p>
          <a:p>
            <a:pPr algn="ctr"/>
            <a:r>
              <a:rPr lang="en-US" sz="3600" b="1" dirty="0">
                <a:solidFill>
                  <a:schemeClr val="bg1"/>
                </a:solidFill>
              </a:rPr>
              <a:t>to Your Classroom </a:t>
            </a:r>
          </a:p>
        </p:txBody>
      </p:sp>
      <p:pic>
        <p:nvPicPr>
          <p:cNvPr id="4" name="Picture 3" descr="iStock_000002062528Large.jpg"/>
          <p:cNvPicPr>
            <a:picLocks noChangeAspect="1"/>
          </p:cNvPicPr>
          <p:nvPr/>
        </p:nvPicPr>
        <p:blipFill>
          <a:blip r:embed="rId3" cstate="print"/>
          <a:stretch>
            <a:fillRect/>
          </a:stretch>
        </p:blipFill>
        <p:spPr>
          <a:xfrm>
            <a:off x="2362200" y="1752600"/>
            <a:ext cx="4419600" cy="2944295"/>
          </a:xfrm>
          <a:prstGeom prst="rect">
            <a:avLst/>
          </a:prstGeom>
          <a:ln w="88900" cap="sq" cmpd="thickThin">
            <a:solidFill>
              <a:schemeClr val="bg1"/>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52400" y="1600200"/>
            <a:ext cx="8763000" cy="449580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path path="circle">
              <a:fillToRect t="100000" r="100000"/>
            </a:path>
            <a:tileRect l="-100000" b="-100000"/>
          </a:gradFill>
          <a:ln w="76200">
            <a:solidFill>
              <a:srgbClr val="D7A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noFill/>
            </a:endParaRPr>
          </a:p>
        </p:txBody>
      </p:sp>
      <p:sp>
        <p:nvSpPr>
          <p:cNvPr id="5125" name="TextBox 6"/>
          <p:cNvSpPr txBox="1">
            <a:spLocks noChangeArrowheads="1"/>
          </p:cNvSpPr>
          <p:nvPr/>
        </p:nvSpPr>
        <p:spPr bwMode="auto">
          <a:xfrm>
            <a:off x="285936" y="898375"/>
            <a:ext cx="8763000" cy="461665"/>
          </a:xfrm>
          <a:prstGeom prst="rect">
            <a:avLst/>
          </a:prstGeom>
          <a:noFill/>
          <a:ln w="9525">
            <a:noFill/>
            <a:miter lim="800000"/>
            <a:headEnd/>
            <a:tailEnd/>
          </a:ln>
        </p:spPr>
        <p:txBody>
          <a:bodyPr wrap="square">
            <a:spAutoFit/>
          </a:bodyPr>
          <a:lstStyle/>
          <a:p>
            <a:endParaRPr lang="en-US" sz="2400" b="1" dirty="0">
              <a:solidFill>
                <a:schemeClr val="bg1"/>
              </a:solidFill>
            </a:endParaRPr>
          </a:p>
        </p:txBody>
      </p:sp>
      <p:sp>
        <p:nvSpPr>
          <p:cNvPr id="13" name="Rectangle 12"/>
          <p:cNvSpPr/>
          <p:nvPr/>
        </p:nvSpPr>
        <p:spPr>
          <a:xfrm>
            <a:off x="2635297" y="2971800"/>
            <a:ext cx="3232103" cy="769441"/>
          </a:xfrm>
          <a:prstGeom prst="rect">
            <a:avLst/>
          </a:prstGeom>
          <a:noFill/>
        </p:spPr>
        <p:txBody>
          <a:bodyPr wrap="none">
            <a:spAutoFit/>
          </a:bodyPr>
          <a:lstStyle/>
          <a:p>
            <a:pPr algn="ctr">
              <a:defRPr/>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Arial" charset="0"/>
                <a:ea typeface="ＭＳ Ｐゴシック" pitchFamily="-112" charset="-128"/>
                <a:cs typeface="+mn-cs"/>
              </a:rPr>
              <a:t>UW</a:t>
            </a: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Arial" charset="0"/>
                <a:ea typeface="ＭＳ Ｐゴシック" pitchFamily="-112" charset="-128"/>
                <a:cs typeface="+mn-cs"/>
              </a:rPr>
              <a:t> Courses</a:t>
            </a:r>
          </a:p>
        </p:txBody>
      </p:sp>
      <p:sp>
        <p:nvSpPr>
          <p:cNvPr id="15" name="Rectangle 14"/>
          <p:cNvSpPr/>
          <p:nvPr/>
        </p:nvSpPr>
        <p:spPr>
          <a:xfrm>
            <a:off x="843960" y="3648670"/>
            <a:ext cx="8071440" cy="923330"/>
          </a:xfrm>
          <a:prstGeom prst="rect">
            <a:avLst/>
          </a:prstGeom>
          <a:noFill/>
        </p:spPr>
        <p:txBody>
          <a:bodyPr wrap="none">
            <a:spAutoFit/>
          </a:bodyPr>
          <a:lstStyle/>
          <a:p>
            <a:pPr algn="ctr">
              <a:defRPr/>
            </a:pPr>
            <a:r>
              <a:rPr lang="en-US" sz="54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a typeface="ＭＳ Ｐゴシック" pitchFamily="-112" charset="-128"/>
                <a:cs typeface="+mn-cs"/>
              </a:rPr>
              <a:t> </a:t>
            </a:r>
            <a:r>
              <a:rPr lang="en-US" sz="5400"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a typeface="ＭＳ Ｐゴシック" pitchFamily="-112" charset="-128"/>
                <a:cs typeface="+mn-cs"/>
              </a:rPr>
              <a:t>High School Students</a:t>
            </a:r>
            <a:r>
              <a:rPr lang="en-US" sz="54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a typeface="ＭＳ Ｐゴシック" pitchFamily="-112" charset="-128"/>
                <a:cs typeface="+mn-cs"/>
              </a:rPr>
              <a:t>,</a:t>
            </a:r>
          </a:p>
        </p:txBody>
      </p:sp>
      <p:sp>
        <p:nvSpPr>
          <p:cNvPr id="16" name="Rectangle 15"/>
          <p:cNvSpPr/>
          <p:nvPr/>
        </p:nvSpPr>
        <p:spPr>
          <a:xfrm>
            <a:off x="4667436" y="5172670"/>
            <a:ext cx="3996607" cy="769441"/>
          </a:xfrm>
          <a:prstGeom prst="rect">
            <a:avLst/>
          </a:prstGeom>
          <a:noFill/>
        </p:spPr>
        <p:txBody>
          <a:bodyPr wrap="none">
            <a:spAutoFit/>
          </a:bodyPr>
          <a:lstStyle/>
          <a:p>
            <a:pPr algn="ctr">
              <a:defRPr/>
            </a:pPr>
            <a:r>
              <a:rPr lang="en-US" sz="44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a typeface="ＭＳ Ｐゴシック" pitchFamily="-112" charset="-128"/>
                <a:cs typeface="+mn-cs"/>
              </a:rPr>
              <a:t>Classrooms.</a:t>
            </a:r>
          </a:p>
        </p:txBody>
      </p:sp>
      <p:sp>
        <p:nvSpPr>
          <p:cNvPr id="17" name="Rectangle 16"/>
          <p:cNvSpPr/>
          <p:nvPr/>
        </p:nvSpPr>
        <p:spPr>
          <a:xfrm>
            <a:off x="414039" y="1752600"/>
            <a:ext cx="7358361" cy="584775"/>
          </a:xfrm>
          <a:prstGeom prst="rect">
            <a:avLst/>
          </a:prstGeom>
          <a:noFill/>
        </p:spPr>
        <p:txBody>
          <a:bodyPr>
            <a:spAutoFit/>
          </a:bodyPr>
          <a:lstStyle/>
          <a:p>
            <a:pPr>
              <a:defRPr/>
            </a:pPr>
            <a:r>
              <a:rPr lang="en-US" sz="3200"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a typeface="ＭＳ Ｐゴシック" pitchFamily="-112" charset="-128"/>
                <a:cs typeface="+mn-cs"/>
              </a:rPr>
              <a:t>Highly-qualified Teachers,</a:t>
            </a:r>
          </a:p>
        </p:txBody>
      </p:sp>
      <p:sp>
        <p:nvSpPr>
          <p:cNvPr id="20" name="Rectangle 19"/>
          <p:cNvSpPr/>
          <p:nvPr/>
        </p:nvSpPr>
        <p:spPr>
          <a:xfrm>
            <a:off x="754844" y="2340114"/>
            <a:ext cx="7358361" cy="707886"/>
          </a:xfrm>
          <a:prstGeom prst="rect">
            <a:avLst/>
          </a:prstGeom>
          <a:noFill/>
        </p:spPr>
        <p:txBody>
          <a:bodyPr wrap="none">
            <a:spAutoFit/>
          </a:bodyPr>
          <a:lstStyle/>
          <a:p>
            <a:pPr algn="ctr">
              <a:defRPr/>
            </a:pPr>
            <a:r>
              <a:rPr lang="en-US" sz="4000"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Arial" charset="0"/>
                <a:ea typeface="ＭＳ Ｐゴシック" pitchFamily="-112" charset="-128"/>
                <a:cs typeface="+mn-cs"/>
              </a:rPr>
              <a:t>UW-approved and supported,</a:t>
            </a:r>
          </a:p>
        </p:txBody>
      </p:sp>
      <p:sp>
        <p:nvSpPr>
          <p:cNvPr id="5131" name="TextBox 13"/>
          <p:cNvSpPr txBox="1">
            <a:spLocks noChangeArrowheads="1"/>
          </p:cNvSpPr>
          <p:nvPr/>
        </p:nvSpPr>
        <p:spPr bwMode="auto">
          <a:xfrm>
            <a:off x="1295400" y="3124200"/>
            <a:ext cx="1371600" cy="584200"/>
          </a:xfrm>
          <a:prstGeom prst="rect">
            <a:avLst/>
          </a:prstGeom>
          <a:noFill/>
          <a:ln w="9525">
            <a:noFill/>
            <a:miter lim="800000"/>
            <a:headEnd/>
            <a:tailEnd/>
          </a:ln>
        </p:spPr>
        <p:txBody>
          <a:bodyPr>
            <a:spAutoFit/>
          </a:bodyPr>
          <a:lstStyle/>
          <a:p>
            <a:r>
              <a:rPr lang="en-US" sz="3200"/>
              <a:t>teach</a:t>
            </a:r>
          </a:p>
        </p:txBody>
      </p:sp>
      <p:sp>
        <p:nvSpPr>
          <p:cNvPr id="5132" name="TextBox 20"/>
          <p:cNvSpPr txBox="1">
            <a:spLocks noChangeArrowheads="1"/>
          </p:cNvSpPr>
          <p:nvPr/>
        </p:nvSpPr>
        <p:spPr bwMode="auto">
          <a:xfrm>
            <a:off x="2514600" y="5334000"/>
            <a:ext cx="2438400" cy="584200"/>
          </a:xfrm>
          <a:prstGeom prst="rect">
            <a:avLst/>
          </a:prstGeom>
          <a:noFill/>
          <a:ln w="9525">
            <a:noFill/>
            <a:miter lim="800000"/>
            <a:headEnd/>
            <a:tailEnd/>
          </a:ln>
        </p:spPr>
        <p:txBody>
          <a:bodyPr>
            <a:spAutoFit/>
          </a:bodyPr>
          <a:lstStyle/>
          <a:p>
            <a:r>
              <a:rPr lang="en-US" sz="3200"/>
              <a:t>in their own</a:t>
            </a:r>
          </a:p>
        </p:txBody>
      </p:sp>
      <p:sp>
        <p:nvSpPr>
          <p:cNvPr id="5133" name="TextBox 21"/>
          <p:cNvSpPr txBox="1">
            <a:spLocks noChangeArrowheads="1"/>
          </p:cNvSpPr>
          <p:nvPr/>
        </p:nvSpPr>
        <p:spPr bwMode="auto">
          <a:xfrm>
            <a:off x="685800" y="3835400"/>
            <a:ext cx="533400" cy="584200"/>
          </a:xfrm>
          <a:prstGeom prst="rect">
            <a:avLst/>
          </a:prstGeom>
          <a:noFill/>
          <a:ln w="9525">
            <a:noFill/>
            <a:miter lim="800000"/>
            <a:headEnd/>
            <a:tailEnd/>
          </a:ln>
        </p:spPr>
        <p:txBody>
          <a:bodyPr>
            <a:spAutoFit/>
          </a:bodyPr>
          <a:lstStyle/>
          <a:p>
            <a:r>
              <a:rPr lang="en-US" sz="3200"/>
              <a:t>to</a:t>
            </a:r>
          </a:p>
        </p:txBody>
      </p:sp>
      <p:sp>
        <p:nvSpPr>
          <p:cNvPr id="5134" name="TextBox 23"/>
          <p:cNvSpPr txBox="1">
            <a:spLocks noChangeArrowheads="1"/>
          </p:cNvSpPr>
          <p:nvPr/>
        </p:nvSpPr>
        <p:spPr bwMode="auto">
          <a:xfrm>
            <a:off x="6096000" y="1752600"/>
            <a:ext cx="2590800" cy="584200"/>
          </a:xfrm>
          <a:prstGeom prst="rect">
            <a:avLst/>
          </a:prstGeom>
          <a:noFill/>
          <a:ln w="9525">
            <a:noFill/>
            <a:miter lim="800000"/>
            <a:headEnd/>
            <a:tailEnd/>
          </a:ln>
        </p:spPr>
        <p:txBody>
          <a:bodyPr>
            <a:spAutoFit/>
          </a:bodyPr>
          <a:lstStyle/>
          <a:p>
            <a:r>
              <a:rPr lang="en-US" sz="3200"/>
              <a:t>who are</a:t>
            </a:r>
          </a:p>
        </p:txBody>
      </p:sp>
      <p:sp>
        <p:nvSpPr>
          <p:cNvPr id="5135" name="TextBox 24"/>
          <p:cNvSpPr txBox="1">
            <a:spLocks noChangeArrowheads="1"/>
          </p:cNvSpPr>
          <p:nvPr/>
        </p:nvSpPr>
        <p:spPr bwMode="auto">
          <a:xfrm>
            <a:off x="457200" y="4597400"/>
            <a:ext cx="2895600" cy="584200"/>
          </a:xfrm>
          <a:prstGeom prst="rect">
            <a:avLst/>
          </a:prstGeom>
          <a:noFill/>
          <a:ln w="9525">
            <a:noFill/>
            <a:miter lim="800000"/>
            <a:headEnd/>
            <a:tailEnd/>
          </a:ln>
        </p:spPr>
        <p:txBody>
          <a:bodyPr>
            <a:spAutoFit/>
          </a:bodyPr>
          <a:lstStyle/>
          <a:p>
            <a:r>
              <a:rPr lang="en-US" sz="3200"/>
              <a:t>who can earn</a:t>
            </a:r>
          </a:p>
        </p:txBody>
      </p:sp>
      <p:sp>
        <p:nvSpPr>
          <p:cNvPr id="26" name="Rectangle 25"/>
          <p:cNvSpPr/>
          <p:nvPr/>
        </p:nvSpPr>
        <p:spPr>
          <a:xfrm>
            <a:off x="3050648" y="4495800"/>
            <a:ext cx="3195105" cy="677108"/>
          </a:xfrm>
          <a:prstGeom prst="rect">
            <a:avLst/>
          </a:prstGeom>
          <a:noFill/>
        </p:spPr>
        <p:txBody>
          <a:bodyPr wrap="none">
            <a:spAutoFit/>
          </a:bodyPr>
          <a:lstStyle/>
          <a:p>
            <a:pPr algn="ctr">
              <a:defRPr/>
            </a:pPr>
            <a:r>
              <a:rPr lang="en-US" sz="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Arial" charset="0"/>
                <a:ea typeface="ＭＳ Ｐゴシック" pitchFamily="-112" charset="-128"/>
                <a:cs typeface="+mn-cs"/>
              </a:rPr>
              <a:t>UW Credits</a:t>
            </a:r>
          </a:p>
        </p:txBody>
      </p:sp>
      <p:sp>
        <p:nvSpPr>
          <p:cNvPr id="5137" name="TextBox 26"/>
          <p:cNvSpPr txBox="1">
            <a:spLocks noChangeArrowheads="1"/>
          </p:cNvSpPr>
          <p:nvPr/>
        </p:nvSpPr>
        <p:spPr bwMode="auto">
          <a:xfrm>
            <a:off x="6248400" y="4572000"/>
            <a:ext cx="2133600" cy="584200"/>
          </a:xfrm>
          <a:prstGeom prst="rect">
            <a:avLst/>
          </a:prstGeom>
          <a:noFill/>
          <a:ln w="9525">
            <a:noFill/>
            <a:miter lim="800000"/>
            <a:headEnd/>
            <a:tailEnd/>
          </a:ln>
        </p:spPr>
        <p:txBody>
          <a:bodyPr>
            <a:spAutoFit/>
          </a:bodyPr>
          <a:lstStyle/>
          <a:p>
            <a:r>
              <a:rPr lang="en-US" sz="3200"/>
              <a:t>alongside</a:t>
            </a:r>
          </a:p>
        </p:txBody>
      </p:sp>
      <p:sp>
        <p:nvSpPr>
          <p:cNvPr id="28" name="Rectangle 27"/>
          <p:cNvSpPr/>
          <p:nvPr/>
        </p:nvSpPr>
        <p:spPr>
          <a:xfrm>
            <a:off x="990600" y="5297269"/>
            <a:ext cx="1676400" cy="646331"/>
          </a:xfrm>
          <a:prstGeom prst="rect">
            <a:avLst/>
          </a:prstGeom>
          <a:noFill/>
        </p:spPr>
        <p:txBody>
          <a:bodyPr>
            <a:spAutoFit/>
          </a:bodyPr>
          <a:lstStyle/>
          <a:p>
            <a:pPr>
              <a:defRPr/>
            </a:pPr>
            <a:r>
              <a:rPr lang="en-US" sz="3600"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a typeface="ＭＳ Ｐゴシック" pitchFamily="-112" charset="-128"/>
                <a:cs typeface="+mn-cs"/>
              </a:rPr>
              <a:t>Peers</a:t>
            </a:r>
          </a:p>
        </p:txBody>
      </p:sp>
      <p:sp>
        <p:nvSpPr>
          <p:cNvPr id="18" name="TextBox 3"/>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dirty="0">
                <a:solidFill>
                  <a:srgbClr val="F9C511"/>
                </a:solidFill>
              </a:rPr>
              <a:t>UW </a:t>
            </a:r>
            <a:r>
              <a:rPr lang="en-US" sz="2400" i="1" dirty="0">
                <a:solidFill>
                  <a:srgbClr val="F9C511"/>
                </a:solidFill>
              </a:rPr>
              <a:t>in the </a:t>
            </a:r>
            <a:r>
              <a:rPr lang="en-US" sz="2400" dirty="0">
                <a:solidFill>
                  <a:srgbClr val="F9C511"/>
                </a:solidFill>
              </a:rPr>
              <a:t>High School  </a:t>
            </a:r>
            <a:r>
              <a:rPr lang="en-US" sz="3600" dirty="0">
                <a:solidFill>
                  <a:srgbClr val="F9C511"/>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1021080"/>
          <a:ext cx="8610600" cy="4968240"/>
        </p:xfrm>
        <a:graphic>
          <a:graphicData uri="http://schemas.openxmlformats.org/drawingml/2006/table">
            <a:tbl>
              <a:tblPr firstRow="1" bandRow="1">
                <a:tableStyleId>{5C22544A-7EE6-4342-B048-85BDC9FD1C3A}</a:tableStyleId>
              </a:tblPr>
              <a:tblGrid>
                <a:gridCol w="1722120"/>
                <a:gridCol w="1783080"/>
                <a:gridCol w="1752600"/>
                <a:gridCol w="1630680"/>
                <a:gridCol w="1722120"/>
              </a:tblGrid>
              <a:tr h="1388428">
                <a:tc>
                  <a:txBody>
                    <a:bodyPr/>
                    <a:lstStyle/>
                    <a:p>
                      <a:pPr algn="ctr"/>
                      <a:endParaRPr lang="en-US" dirty="0"/>
                    </a:p>
                  </a:txBody>
                  <a:tcPr/>
                </a:tc>
                <a:tc>
                  <a:txBody>
                    <a:bodyPr/>
                    <a:lstStyle/>
                    <a:p>
                      <a:pPr algn="ctr"/>
                      <a:endParaRPr lang="en-US" dirty="0" smtClean="0"/>
                    </a:p>
                    <a:p>
                      <a:pPr algn="ctr"/>
                      <a:r>
                        <a:rPr lang="en-US" dirty="0" smtClean="0"/>
                        <a:t>Costs to student</a:t>
                      </a:r>
                      <a:endParaRPr lang="en-US" dirty="0"/>
                    </a:p>
                  </a:txBody>
                  <a:tcPr/>
                </a:tc>
                <a:tc>
                  <a:txBody>
                    <a:bodyPr/>
                    <a:lstStyle/>
                    <a:p>
                      <a:pPr algn="ctr"/>
                      <a:r>
                        <a:rPr lang="en-US" dirty="0" smtClean="0"/>
                        <a:t>Student stays at the high school </a:t>
                      </a:r>
                    </a:p>
                  </a:txBody>
                  <a:tcPr/>
                </a:tc>
                <a:tc>
                  <a:txBody>
                    <a:bodyPr/>
                    <a:lstStyle/>
                    <a:p>
                      <a:pPr algn="ctr"/>
                      <a:r>
                        <a:rPr lang="en-US" dirty="0" smtClean="0"/>
                        <a:t>Student earns a grade and college credit</a:t>
                      </a:r>
                      <a:r>
                        <a:rPr lang="en-US" baseline="0" dirty="0" smtClean="0"/>
                        <a:t> through the whole course</a:t>
                      </a:r>
                      <a:endParaRPr lang="en-US" dirty="0"/>
                    </a:p>
                  </a:txBody>
                  <a:tcPr/>
                </a:tc>
                <a:tc>
                  <a:txBody>
                    <a:bodyPr/>
                    <a:lstStyle/>
                    <a:p>
                      <a:pPr algn="ctr"/>
                      <a:r>
                        <a:rPr lang="en-US" dirty="0" smtClean="0"/>
                        <a:t>Professional development for the high school teacher</a:t>
                      </a:r>
                      <a:endParaRPr lang="en-US" dirty="0"/>
                    </a:p>
                  </a:txBody>
                  <a:tcPr/>
                </a:tc>
              </a:tr>
              <a:tr h="836930">
                <a:tc>
                  <a:txBody>
                    <a:bodyPr/>
                    <a:lstStyle/>
                    <a:p>
                      <a:pPr algn="ctr"/>
                      <a:endParaRPr lang="en-US" sz="2000" b="1" i="1" dirty="0" smtClean="0"/>
                    </a:p>
                    <a:p>
                      <a:pPr algn="ctr"/>
                      <a:r>
                        <a:rPr lang="en-US" sz="2000" b="1" i="1" dirty="0" smtClean="0"/>
                        <a:t>Advanced Placement</a:t>
                      </a:r>
                      <a:endParaRPr lang="en-US" sz="2000" b="1" i="1" dirty="0"/>
                    </a:p>
                  </a:txBody>
                  <a:tcPr/>
                </a:tc>
                <a:tc>
                  <a:txBody>
                    <a:bodyPr/>
                    <a:lstStyle/>
                    <a:p>
                      <a:pPr algn="ctr"/>
                      <a:r>
                        <a:rPr lang="en-US" b="0" u="none" dirty="0" smtClean="0"/>
                        <a:t>Test: $87,</a:t>
                      </a:r>
                      <a:r>
                        <a:rPr lang="en-US" b="0" u="none" baseline="0" dirty="0" smtClean="0"/>
                        <a:t> </a:t>
                      </a:r>
                    </a:p>
                    <a:p>
                      <a:pPr algn="ctr"/>
                      <a:r>
                        <a:rPr lang="en-US" b="0" u="none" baseline="0" dirty="0" smtClean="0"/>
                        <a:t>Reduced fee for low-income students</a:t>
                      </a:r>
                      <a:endParaRPr lang="en-US" b="0" u="none" dirty="0"/>
                    </a:p>
                  </a:txBody>
                  <a:tcPr/>
                </a:tc>
                <a:tc>
                  <a:txBody>
                    <a:bodyPr/>
                    <a:lstStyle/>
                    <a:p>
                      <a:pPr algn="ctr">
                        <a:lnSpc>
                          <a:spcPct val="200000"/>
                        </a:lnSpc>
                      </a:pPr>
                      <a:endParaRPr lang="en-US" b="1" dirty="0"/>
                    </a:p>
                  </a:txBody>
                  <a:tcPr/>
                </a:tc>
                <a:tc>
                  <a:txBody>
                    <a:bodyPr/>
                    <a:lstStyle/>
                    <a:p>
                      <a:pPr algn="ctr">
                        <a:lnSpc>
                          <a:spcPct val="200000"/>
                        </a:lnSpc>
                      </a:pPr>
                      <a:endParaRPr lang="en-US" b="1" dirty="0"/>
                    </a:p>
                  </a:txBody>
                  <a:tcPr/>
                </a:tc>
                <a:tc>
                  <a:txBody>
                    <a:bodyPr/>
                    <a:lstStyle/>
                    <a:p>
                      <a:pPr algn="ctr">
                        <a:lnSpc>
                          <a:spcPct val="200000"/>
                        </a:lnSpc>
                      </a:pPr>
                      <a:endParaRPr lang="en-US" b="1" dirty="0"/>
                    </a:p>
                  </a:txBody>
                  <a:tcPr/>
                </a:tc>
              </a:tr>
              <a:tr h="836930">
                <a:tc>
                  <a:txBody>
                    <a:bodyPr/>
                    <a:lstStyle/>
                    <a:p>
                      <a:pPr algn="ctr"/>
                      <a:endParaRPr lang="en-US" sz="2000" b="1" i="1" dirty="0" smtClean="0"/>
                    </a:p>
                    <a:p>
                      <a:pPr algn="ctr"/>
                      <a:r>
                        <a:rPr lang="en-US" sz="2000" b="1" i="1" dirty="0" smtClean="0"/>
                        <a:t>Running</a:t>
                      </a:r>
                      <a:r>
                        <a:rPr lang="en-US" sz="2000" b="1" i="1" baseline="0" dirty="0" smtClean="0"/>
                        <a:t> Start</a:t>
                      </a:r>
                    </a:p>
                    <a:p>
                      <a:pPr algn="ctr"/>
                      <a:endParaRPr lang="en-US" sz="2000" b="1" i="1" dirty="0"/>
                    </a:p>
                  </a:txBody>
                  <a:tcPr/>
                </a:tc>
                <a:tc>
                  <a:txBody>
                    <a:bodyPr/>
                    <a:lstStyle/>
                    <a:p>
                      <a:pPr algn="ctr"/>
                      <a:r>
                        <a:rPr lang="en-US" b="0" u="none" dirty="0" smtClean="0"/>
                        <a:t>Books, transportation, </a:t>
                      </a:r>
                    </a:p>
                    <a:p>
                      <a:pPr algn="ctr"/>
                      <a:r>
                        <a:rPr lang="en-US" b="0" u="none" dirty="0" smtClean="0"/>
                        <a:t>prorated</a:t>
                      </a:r>
                      <a:r>
                        <a:rPr lang="en-US" b="0" u="none" baseline="0" dirty="0" smtClean="0"/>
                        <a:t> </a:t>
                      </a:r>
                      <a:r>
                        <a:rPr lang="en-US" b="0" u="none" dirty="0" smtClean="0"/>
                        <a:t>fees</a:t>
                      </a:r>
                      <a:endParaRPr lang="en-US" b="0" u="none" dirty="0"/>
                    </a:p>
                  </a:txBody>
                  <a:tcPr/>
                </a:tc>
                <a:tc>
                  <a:txBody>
                    <a:bodyPr/>
                    <a:lstStyle/>
                    <a:p>
                      <a:pPr algn="ctr">
                        <a:lnSpc>
                          <a:spcPct val="200000"/>
                        </a:lnSpc>
                      </a:pPr>
                      <a:endParaRPr lang="en-US" b="1" dirty="0"/>
                    </a:p>
                  </a:txBody>
                  <a:tcPr/>
                </a:tc>
                <a:tc>
                  <a:txBody>
                    <a:bodyPr/>
                    <a:lstStyle/>
                    <a:p>
                      <a:pPr algn="ctr">
                        <a:lnSpc>
                          <a:spcPct val="200000"/>
                        </a:lnSpc>
                      </a:pPr>
                      <a:endParaRPr lang="en-US" b="1" dirty="0"/>
                    </a:p>
                  </a:txBody>
                  <a:tcPr/>
                </a:tc>
                <a:tc>
                  <a:txBody>
                    <a:bodyPr/>
                    <a:lstStyle/>
                    <a:p>
                      <a:pPr algn="ctr">
                        <a:lnSpc>
                          <a:spcPct val="200000"/>
                        </a:lnSpc>
                      </a:pPr>
                      <a:endParaRPr lang="en-US" b="1" dirty="0"/>
                    </a:p>
                  </a:txBody>
                  <a:tcPr/>
                </a:tc>
              </a:tr>
              <a:tr h="836930">
                <a:tc>
                  <a:txBody>
                    <a:bodyPr/>
                    <a:lstStyle/>
                    <a:p>
                      <a:pPr algn="ctr"/>
                      <a:endParaRPr lang="en-US" sz="2000" b="1" i="1" dirty="0" smtClean="0"/>
                    </a:p>
                    <a:p>
                      <a:pPr algn="ctr"/>
                      <a:r>
                        <a:rPr lang="en-US" sz="2000" b="1" i="1" dirty="0" smtClean="0"/>
                        <a:t>UW in the High School</a:t>
                      </a:r>
                    </a:p>
                    <a:p>
                      <a:pPr algn="ctr"/>
                      <a:endParaRPr lang="en-US" sz="2000" b="1" i="1" dirty="0"/>
                    </a:p>
                  </a:txBody>
                  <a:tcPr/>
                </a:tc>
                <a:tc>
                  <a:txBody>
                    <a:bodyPr/>
                    <a:lstStyle/>
                    <a:p>
                      <a:pPr algn="ctr"/>
                      <a:endParaRPr lang="en-US" b="0" u="none" dirty="0" smtClean="0"/>
                    </a:p>
                    <a:p>
                      <a:pPr algn="ctr"/>
                      <a:r>
                        <a:rPr lang="en-US" b="0" u="none" dirty="0" smtClean="0"/>
                        <a:t>Course: $305</a:t>
                      </a:r>
                    </a:p>
                    <a:p>
                      <a:pPr algn="ctr"/>
                      <a:r>
                        <a:rPr lang="en-US" b="0" i="0" u="none" baseline="0" dirty="0" smtClean="0"/>
                        <a:t>Registration</a:t>
                      </a:r>
                      <a:r>
                        <a:rPr lang="en-US" b="0" u="none" baseline="0" dirty="0" smtClean="0"/>
                        <a:t>:</a:t>
                      </a:r>
                      <a:r>
                        <a:rPr lang="en-US" b="0" u="none" dirty="0" smtClean="0"/>
                        <a:t> $39</a:t>
                      </a:r>
                      <a:endParaRPr lang="en-US" b="0" u="none" dirty="0"/>
                    </a:p>
                  </a:txBody>
                  <a:tcPr/>
                </a:tc>
                <a:tc>
                  <a:txBody>
                    <a:bodyPr/>
                    <a:lstStyle/>
                    <a:p>
                      <a:pPr algn="ctr">
                        <a:lnSpc>
                          <a:spcPct val="200000"/>
                        </a:lnSpc>
                      </a:pPr>
                      <a:endParaRPr lang="en-US" b="1" dirty="0"/>
                    </a:p>
                  </a:txBody>
                  <a:tcPr/>
                </a:tc>
                <a:tc>
                  <a:txBody>
                    <a:bodyPr/>
                    <a:lstStyle/>
                    <a:p>
                      <a:pPr algn="ctr">
                        <a:lnSpc>
                          <a:spcPct val="200000"/>
                        </a:lnSpc>
                      </a:pPr>
                      <a:endParaRPr lang="en-US" b="1" dirty="0"/>
                    </a:p>
                  </a:txBody>
                  <a:tcPr/>
                </a:tc>
                <a:tc>
                  <a:txBody>
                    <a:bodyPr/>
                    <a:lstStyle/>
                    <a:p>
                      <a:pPr algn="ctr">
                        <a:lnSpc>
                          <a:spcPct val="200000"/>
                        </a:lnSpc>
                      </a:pPr>
                      <a:endParaRPr lang="en-US" b="1" dirty="0"/>
                    </a:p>
                  </a:txBody>
                  <a:tcPr/>
                </a:tc>
              </a:tr>
            </a:tbl>
          </a:graphicData>
        </a:graphic>
      </p:graphicFrame>
      <p:pic>
        <p:nvPicPr>
          <p:cNvPr id="6204" name="Picture 60" descr="C:\Documents and Settings\tstetter\Local Settings\Temporary Internet Files\Content.IE5\K3K1Y98B\MC900432530[1].png"/>
          <p:cNvPicPr>
            <a:picLocks noChangeAspect="1" noChangeArrowheads="1"/>
          </p:cNvPicPr>
          <p:nvPr/>
        </p:nvPicPr>
        <p:blipFill>
          <a:blip r:embed="rId2"/>
          <a:srcRect/>
          <a:stretch>
            <a:fillRect/>
          </a:stretch>
        </p:blipFill>
        <p:spPr bwMode="auto">
          <a:xfrm>
            <a:off x="4143620" y="2667000"/>
            <a:ext cx="961780" cy="660327"/>
          </a:xfrm>
          <a:prstGeom prst="rect">
            <a:avLst/>
          </a:prstGeom>
          <a:noFill/>
        </p:spPr>
      </p:pic>
      <p:pic>
        <p:nvPicPr>
          <p:cNvPr id="30" name="Picture 60" descr="C:\Documents and Settings\tstetter\Local Settings\Temporary Internet Files\Content.IE5\K3K1Y98B\MC900432530[1].png"/>
          <p:cNvPicPr>
            <a:picLocks noChangeAspect="1" noChangeArrowheads="1"/>
          </p:cNvPicPr>
          <p:nvPr/>
        </p:nvPicPr>
        <p:blipFill>
          <a:blip r:embed="rId2"/>
          <a:srcRect/>
          <a:stretch>
            <a:fillRect/>
          </a:stretch>
        </p:blipFill>
        <p:spPr bwMode="auto">
          <a:xfrm>
            <a:off x="7543800" y="2667000"/>
            <a:ext cx="961780" cy="660327"/>
          </a:xfrm>
          <a:prstGeom prst="rect">
            <a:avLst/>
          </a:prstGeom>
          <a:noFill/>
        </p:spPr>
      </p:pic>
      <p:pic>
        <p:nvPicPr>
          <p:cNvPr id="31" name="Picture 60" descr="C:\Documents and Settings\tstetter\Local Settings\Temporary Internet Files\Content.IE5\K3K1Y98B\MC900432530[1].png"/>
          <p:cNvPicPr>
            <a:picLocks noChangeAspect="1" noChangeArrowheads="1"/>
          </p:cNvPicPr>
          <p:nvPr/>
        </p:nvPicPr>
        <p:blipFill>
          <a:blip r:embed="rId2"/>
          <a:srcRect/>
          <a:stretch>
            <a:fillRect/>
          </a:stretch>
        </p:blipFill>
        <p:spPr bwMode="auto">
          <a:xfrm>
            <a:off x="7543800" y="4953000"/>
            <a:ext cx="961780" cy="660327"/>
          </a:xfrm>
          <a:prstGeom prst="rect">
            <a:avLst/>
          </a:prstGeom>
          <a:noFill/>
        </p:spPr>
      </p:pic>
      <p:pic>
        <p:nvPicPr>
          <p:cNvPr id="32" name="Picture 60" descr="C:\Documents and Settings\tstetter\Local Settings\Temporary Internet Files\Content.IE5\K3K1Y98B\MC900432530[1].png"/>
          <p:cNvPicPr>
            <a:picLocks noChangeAspect="1" noChangeArrowheads="1"/>
          </p:cNvPicPr>
          <p:nvPr/>
        </p:nvPicPr>
        <p:blipFill>
          <a:blip r:embed="rId2"/>
          <a:srcRect/>
          <a:stretch>
            <a:fillRect/>
          </a:stretch>
        </p:blipFill>
        <p:spPr bwMode="auto">
          <a:xfrm>
            <a:off x="5867400" y="4953000"/>
            <a:ext cx="961780" cy="660327"/>
          </a:xfrm>
          <a:prstGeom prst="rect">
            <a:avLst/>
          </a:prstGeom>
          <a:noFill/>
        </p:spPr>
      </p:pic>
      <p:pic>
        <p:nvPicPr>
          <p:cNvPr id="33" name="Picture 60" descr="C:\Documents and Settings\tstetter\Local Settings\Temporary Internet Files\Content.IE5\K3K1Y98B\MC900432530[1].png"/>
          <p:cNvPicPr>
            <a:picLocks noChangeAspect="1" noChangeArrowheads="1"/>
          </p:cNvPicPr>
          <p:nvPr/>
        </p:nvPicPr>
        <p:blipFill>
          <a:blip r:embed="rId2"/>
          <a:srcRect/>
          <a:stretch>
            <a:fillRect/>
          </a:stretch>
        </p:blipFill>
        <p:spPr bwMode="auto">
          <a:xfrm>
            <a:off x="5867400" y="3784527"/>
            <a:ext cx="961780" cy="660327"/>
          </a:xfrm>
          <a:prstGeom prst="rect">
            <a:avLst/>
          </a:prstGeom>
          <a:noFill/>
        </p:spPr>
      </p:pic>
      <p:pic>
        <p:nvPicPr>
          <p:cNvPr id="34" name="Picture 60" descr="C:\Documents and Settings\tstetter\Local Settings\Temporary Internet Files\Content.IE5\K3K1Y98B\MC900432530[1].png"/>
          <p:cNvPicPr>
            <a:picLocks noChangeAspect="1" noChangeArrowheads="1"/>
          </p:cNvPicPr>
          <p:nvPr/>
        </p:nvPicPr>
        <p:blipFill>
          <a:blip r:embed="rId2"/>
          <a:srcRect/>
          <a:stretch>
            <a:fillRect/>
          </a:stretch>
        </p:blipFill>
        <p:spPr bwMode="auto">
          <a:xfrm>
            <a:off x="4191000" y="4953000"/>
            <a:ext cx="961780" cy="660327"/>
          </a:xfrm>
          <a:prstGeom prst="rect">
            <a:avLst/>
          </a:prstGeom>
          <a:noFill/>
        </p:spPr>
      </p:pic>
      <p:sp>
        <p:nvSpPr>
          <p:cNvPr id="35" name="TextBox 3"/>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dirty="0">
                <a:solidFill>
                  <a:srgbClr val="F9C511"/>
                </a:solidFill>
              </a:rPr>
              <a:t>UW </a:t>
            </a:r>
            <a:r>
              <a:rPr lang="en-US" sz="2400" i="1" dirty="0">
                <a:solidFill>
                  <a:srgbClr val="F9C511"/>
                </a:solidFill>
              </a:rPr>
              <a:t>in the </a:t>
            </a:r>
            <a:r>
              <a:rPr lang="en-US" sz="2400" dirty="0">
                <a:solidFill>
                  <a:srgbClr val="F9C511"/>
                </a:solidFill>
              </a:rPr>
              <a:t>High School  </a:t>
            </a:r>
            <a:r>
              <a:rPr lang="en-US" sz="3600" dirty="0">
                <a:solidFill>
                  <a:srgbClr val="F9C51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204"/>
                                        </p:tgtEl>
                                        <p:attrNameLst>
                                          <p:attrName>style.visibility</p:attrName>
                                        </p:attrNameLst>
                                      </p:cBhvr>
                                      <p:to>
                                        <p:strVal val="visible"/>
                                      </p:to>
                                    </p:set>
                                    <p:animEffect transition="in" filter="box(in)">
                                      <p:cBhvr>
                                        <p:cTn id="7" dur="500"/>
                                        <p:tgtEl>
                                          <p:spTgt spid="6204"/>
                                        </p:tgtEl>
                                      </p:cBhvr>
                                    </p:animEffect>
                                  </p:childTnLst>
                                </p:cTn>
                              </p:par>
                              <p:par>
                                <p:cTn id="8" presetID="4" presetClass="entr" presetSubtype="16"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ox(i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ox(in)">
                                      <p:cBhvr>
                                        <p:cTn id="15" dur="500"/>
                                        <p:tgtEl>
                                          <p:spTgt spid="33"/>
                                        </p:tgtEl>
                                      </p:cBhvr>
                                    </p:animEffect>
                                  </p:childTnLst>
                                </p:cTn>
                              </p:par>
                              <p:par>
                                <p:cTn id="16" presetID="4"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ox(in)">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ox(in)">
                                      <p:cBhvr>
                                        <p:cTn id="23" dur="500"/>
                                        <p:tgtEl>
                                          <p:spTgt spid="30"/>
                                        </p:tgtEl>
                                      </p:cBhvr>
                                    </p:animEffect>
                                  </p:childTnLst>
                                </p:cTn>
                              </p:par>
                              <p:par>
                                <p:cTn id="24" presetID="4" presetClass="entr" presetSubtype="16"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ox(in)">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304800" y="801688"/>
            <a:ext cx="5089525" cy="646112"/>
          </a:xfrm>
          <a:prstGeom prst="rect">
            <a:avLst/>
          </a:prstGeom>
          <a:noFill/>
          <a:ln w="9525">
            <a:noFill/>
            <a:miter lim="800000"/>
            <a:headEnd/>
            <a:tailEnd/>
          </a:ln>
        </p:spPr>
        <p:txBody>
          <a:bodyPr>
            <a:spAutoFit/>
          </a:bodyPr>
          <a:lstStyle/>
          <a:p>
            <a:r>
              <a:rPr lang="en-US" sz="3600" b="1"/>
              <a:t>Benefits to Students </a:t>
            </a:r>
          </a:p>
        </p:txBody>
      </p:sp>
      <p:sp>
        <p:nvSpPr>
          <p:cNvPr id="3" name="TextBox 2"/>
          <p:cNvSpPr txBox="1">
            <a:spLocks noChangeArrowheads="1"/>
          </p:cNvSpPr>
          <p:nvPr/>
        </p:nvSpPr>
        <p:spPr bwMode="auto">
          <a:xfrm>
            <a:off x="304800" y="1495425"/>
            <a:ext cx="4772025" cy="4524375"/>
          </a:xfrm>
          <a:prstGeom prst="rect">
            <a:avLst/>
          </a:prstGeom>
          <a:noFill/>
          <a:ln w="9525">
            <a:noFill/>
            <a:miter lim="800000"/>
            <a:headEnd/>
            <a:tailEnd/>
          </a:ln>
        </p:spPr>
        <p:txBody>
          <a:bodyPr>
            <a:spAutoFit/>
          </a:bodyPr>
          <a:lstStyle/>
          <a:p>
            <a:pPr>
              <a:buFont typeface="Arial" pitchFamily="34" charset="0"/>
              <a:buChar char="•"/>
            </a:pPr>
            <a:r>
              <a:rPr lang="en-US" sz="2400" dirty="0"/>
              <a:t>  Engage in university-level    </a:t>
            </a:r>
          </a:p>
          <a:p>
            <a:r>
              <a:rPr lang="en-US" sz="2400" dirty="0"/>
              <a:t>    coursework</a:t>
            </a:r>
          </a:p>
          <a:p>
            <a:pPr>
              <a:buFont typeface="Arial" pitchFamily="34" charset="0"/>
              <a:buChar char="•"/>
            </a:pPr>
            <a:endParaRPr lang="en-US" sz="2400" dirty="0"/>
          </a:p>
          <a:p>
            <a:pPr>
              <a:buFont typeface="Arial" pitchFamily="34" charset="0"/>
              <a:buChar char="•"/>
            </a:pPr>
            <a:r>
              <a:rPr lang="en-US" sz="2400" dirty="0"/>
              <a:t>  Establish a UW transcript</a:t>
            </a:r>
          </a:p>
          <a:p>
            <a:pPr>
              <a:buFont typeface="Arial" pitchFamily="34" charset="0"/>
              <a:buChar char="•"/>
            </a:pPr>
            <a:endParaRPr lang="en-US" sz="2400" dirty="0"/>
          </a:p>
          <a:p>
            <a:pPr>
              <a:buFont typeface="Arial" pitchFamily="34" charset="0"/>
              <a:buChar char="•"/>
            </a:pPr>
            <a:r>
              <a:rPr lang="en-US" sz="2400" dirty="0"/>
              <a:t>  Gain access to the UW libraries</a:t>
            </a:r>
          </a:p>
          <a:p>
            <a:pPr>
              <a:buFont typeface="Arial" pitchFamily="34" charset="0"/>
              <a:buChar char="•"/>
            </a:pPr>
            <a:endParaRPr lang="en-US" sz="2400" dirty="0"/>
          </a:p>
          <a:p>
            <a:pPr>
              <a:buFont typeface="Arial" pitchFamily="34" charset="0"/>
              <a:buChar char="•"/>
            </a:pPr>
            <a:r>
              <a:rPr lang="en-US" sz="2400" dirty="0"/>
              <a:t>  Earn a grade and college credit     </a:t>
            </a:r>
          </a:p>
          <a:p>
            <a:r>
              <a:rPr lang="en-US" sz="2400" dirty="0"/>
              <a:t>    throughout the course, not </a:t>
            </a:r>
          </a:p>
          <a:p>
            <a:r>
              <a:rPr lang="en-US" sz="2400" dirty="0"/>
              <a:t>    on one high-stakes exam</a:t>
            </a:r>
          </a:p>
          <a:p>
            <a:endParaRPr lang="en-US" sz="2400" dirty="0"/>
          </a:p>
          <a:p>
            <a:pPr>
              <a:buFont typeface="Arial" pitchFamily="34" charset="0"/>
              <a:buChar char="•"/>
            </a:pPr>
            <a:r>
              <a:rPr lang="en-US" sz="2400" dirty="0"/>
              <a:t>  Save money on college credits</a:t>
            </a:r>
          </a:p>
        </p:txBody>
      </p:sp>
      <p:sp>
        <p:nvSpPr>
          <p:cNvPr id="7172" name="TextBox 6"/>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pic>
        <p:nvPicPr>
          <p:cNvPr id="6" name="Picture 5" descr="discover seminar.jpg"/>
          <p:cNvPicPr>
            <a:picLocks noChangeAspect="1"/>
          </p:cNvPicPr>
          <p:nvPr/>
        </p:nvPicPr>
        <p:blipFill>
          <a:blip r:embed="rId3" cstate="print"/>
          <a:stretch>
            <a:fillRect/>
          </a:stretch>
        </p:blipFill>
        <p:spPr>
          <a:xfrm>
            <a:off x="4648200" y="1495425"/>
            <a:ext cx="4267200" cy="16395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038600" y="1712913"/>
            <a:ext cx="5105400" cy="4524375"/>
          </a:xfrm>
          <a:prstGeom prst="rect">
            <a:avLst/>
          </a:prstGeom>
          <a:noFill/>
          <a:ln w="9525">
            <a:noFill/>
            <a:miter lim="800000"/>
            <a:headEnd/>
            <a:tailEnd/>
          </a:ln>
        </p:spPr>
        <p:txBody>
          <a:bodyPr>
            <a:spAutoFit/>
          </a:bodyPr>
          <a:lstStyle/>
          <a:p>
            <a:pPr>
              <a:buFont typeface="Arial" pitchFamily="34" charset="0"/>
              <a:buChar char="•"/>
            </a:pPr>
            <a:r>
              <a:rPr lang="en-US" sz="2400"/>
              <a:t>  Earn recognition as UW  </a:t>
            </a:r>
          </a:p>
          <a:p>
            <a:r>
              <a:rPr lang="en-US" sz="2400"/>
              <a:t>    Extension Lecturers </a:t>
            </a:r>
          </a:p>
          <a:p>
            <a:endParaRPr lang="en-US" sz="2400"/>
          </a:p>
          <a:p>
            <a:pPr>
              <a:buFont typeface="Arial" pitchFamily="34" charset="0"/>
              <a:buChar char="•"/>
            </a:pPr>
            <a:r>
              <a:rPr lang="en-US" sz="2400"/>
              <a:t>  Access UW libraries and    </a:t>
            </a:r>
          </a:p>
          <a:p>
            <a:r>
              <a:rPr lang="en-US" sz="2400"/>
              <a:t>   departmental resources </a:t>
            </a:r>
          </a:p>
          <a:p>
            <a:pPr>
              <a:buFont typeface="Arial" pitchFamily="34" charset="0"/>
              <a:buChar char="•"/>
            </a:pPr>
            <a:endParaRPr lang="en-US" sz="2400"/>
          </a:p>
          <a:p>
            <a:pPr>
              <a:buFont typeface="Arial" pitchFamily="34" charset="0"/>
              <a:buChar char="•"/>
            </a:pPr>
            <a:r>
              <a:rPr lang="en-US" sz="2400"/>
              <a:t>  Collaborate with UW Coordinators    </a:t>
            </a:r>
          </a:p>
          <a:p>
            <a:r>
              <a:rPr lang="en-US" sz="2400"/>
              <a:t>    and Liaisons on curriculum and  </a:t>
            </a:r>
          </a:p>
          <a:p>
            <a:r>
              <a:rPr lang="en-US" sz="2400"/>
              <a:t>    assessments</a:t>
            </a:r>
          </a:p>
          <a:p>
            <a:pPr>
              <a:buFont typeface="Arial" pitchFamily="34" charset="0"/>
              <a:buChar char="•"/>
            </a:pPr>
            <a:endParaRPr lang="en-US" sz="2400"/>
          </a:p>
          <a:p>
            <a:pPr>
              <a:buFont typeface="Arial" pitchFamily="34" charset="0"/>
              <a:buChar char="•"/>
            </a:pPr>
            <a:r>
              <a:rPr lang="en-US" sz="2400"/>
              <a:t>  Participate in professional  </a:t>
            </a:r>
          </a:p>
          <a:p>
            <a:r>
              <a:rPr lang="en-US" sz="2400"/>
              <a:t>   development at UW</a:t>
            </a:r>
          </a:p>
        </p:txBody>
      </p:sp>
      <p:sp>
        <p:nvSpPr>
          <p:cNvPr id="8195" name="TextBox 6"/>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sp>
        <p:nvSpPr>
          <p:cNvPr id="8197" name="TextBox 8"/>
          <p:cNvSpPr txBox="1">
            <a:spLocks noChangeArrowheads="1"/>
          </p:cNvSpPr>
          <p:nvPr/>
        </p:nvSpPr>
        <p:spPr bwMode="auto">
          <a:xfrm>
            <a:off x="304800" y="801688"/>
            <a:ext cx="5089525" cy="646112"/>
          </a:xfrm>
          <a:prstGeom prst="rect">
            <a:avLst/>
          </a:prstGeom>
          <a:noFill/>
          <a:ln w="9525">
            <a:noFill/>
            <a:miter lim="800000"/>
            <a:headEnd/>
            <a:tailEnd/>
          </a:ln>
        </p:spPr>
        <p:txBody>
          <a:bodyPr>
            <a:spAutoFit/>
          </a:bodyPr>
          <a:lstStyle/>
          <a:p>
            <a:r>
              <a:rPr lang="en-US" sz="3600" b="1"/>
              <a:t>Benefits to Teachers </a:t>
            </a:r>
          </a:p>
        </p:txBody>
      </p:sp>
      <p:pic>
        <p:nvPicPr>
          <p:cNvPr id="5" name="Picture 4" descr="uwhsaas Jan2011.jpg"/>
          <p:cNvPicPr>
            <a:picLocks noChangeAspect="1"/>
          </p:cNvPicPr>
          <p:nvPr/>
        </p:nvPicPr>
        <p:blipFill>
          <a:blip r:embed="rId3"/>
          <a:stretch>
            <a:fillRect/>
          </a:stretch>
        </p:blipFill>
        <p:spPr>
          <a:xfrm>
            <a:off x="457200" y="1790700"/>
            <a:ext cx="3505200" cy="2628900"/>
          </a:xfrm>
          <a:prstGeom prst="rect">
            <a:avLst/>
          </a:prstGeom>
        </p:spPr>
      </p:pic>
      <p:sp>
        <p:nvSpPr>
          <p:cNvPr id="6" name="Rectangle 5"/>
          <p:cNvSpPr/>
          <p:nvPr/>
        </p:nvSpPr>
        <p:spPr>
          <a:xfrm>
            <a:off x="381000" y="4419600"/>
            <a:ext cx="3505200" cy="1169551"/>
          </a:xfrm>
          <a:prstGeom prst="rect">
            <a:avLst/>
          </a:prstGeom>
        </p:spPr>
        <p:txBody>
          <a:bodyPr wrap="square">
            <a:spAutoFit/>
          </a:bodyPr>
          <a:lstStyle/>
          <a:p>
            <a:r>
              <a:rPr lang="en-US" sz="1400" dirty="0" smtClean="0"/>
              <a:t>The UW </a:t>
            </a:r>
            <a:r>
              <a:rPr lang="en-US" sz="1400" dirty="0" smtClean="0"/>
              <a:t>Astronomy Department and a Washington State High School teacher present on the UWHS Astronomy course at </a:t>
            </a:r>
            <a:r>
              <a:rPr lang="en-US" sz="1400" dirty="0" smtClean="0"/>
              <a:t>the American Astronomical Society Conference, Seattle 2011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1828800"/>
            <a:ext cx="3886200" cy="4154984"/>
          </a:xfrm>
          <a:prstGeom prst="rect">
            <a:avLst/>
          </a:prstGeom>
          <a:noFill/>
          <a:ln w="9525">
            <a:noFill/>
            <a:miter lim="800000"/>
            <a:headEnd/>
            <a:tailEnd/>
          </a:ln>
        </p:spPr>
        <p:txBody>
          <a:bodyPr>
            <a:spAutoFit/>
          </a:bodyPr>
          <a:lstStyle/>
          <a:p>
            <a:pPr>
              <a:buFont typeface="Arial" pitchFamily="34" charset="0"/>
              <a:buChar char="•"/>
            </a:pPr>
            <a:r>
              <a:rPr lang="en-US" sz="2400" dirty="0"/>
              <a:t>  </a:t>
            </a:r>
            <a:r>
              <a:rPr lang="en-US" sz="2400" dirty="0" smtClean="0"/>
              <a:t>Retain students with </a:t>
            </a:r>
            <a:r>
              <a:rPr lang="en-US" sz="2400" dirty="0"/>
              <a:t>on-  </a:t>
            </a:r>
          </a:p>
          <a:p>
            <a:r>
              <a:rPr lang="en-US" sz="2400" dirty="0" smtClean="0"/>
              <a:t>   site college courses</a:t>
            </a:r>
          </a:p>
          <a:p>
            <a:pPr>
              <a:buFont typeface="Arial" pitchFamily="34" charset="0"/>
              <a:buChar char="•"/>
            </a:pPr>
            <a:endParaRPr lang="en-US" sz="2400" dirty="0"/>
          </a:p>
          <a:p>
            <a:pPr>
              <a:buFont typeface="Arial" pitchFamily="34" charset="0"/>
              <a:buChar char="•"/>
            </a:pPr>
            <a:r>
              <a:rPr lang="en-US" sz="2400" dirty="0"/>
              <a:t>  Increase academic rigor </a:t>
            </a:r>
          </a:p>
          <a:p>
            <a:r>
              <a:rPr lang="en-US" sz="2400" dirty="0"/>
              <a:t>   </a:t>
            </a:r>
            <a:r>
              <a:rPr lang="en-US" sz="2400" dirty="0" smtClean="0"/>
              <a:t>of </a:t>
            </a:r>
            <a:r>
              <a:rPr lang="en-US" sz="2400" dirty="0"/>
              <a:t>course catalog</a:t>
            </a:r>
          </a:p>
          <a:p>
            <a:endParaRPr lang="en-US" sz="2400" dirty="0"/>
          </a:p>
          <a:p>
            <a:pPr>
              <a:buFont typeface="Arial" pitchFamily="34" charset="0"/>
              <a:buChar char="•"/>
            </a:pPr>
            <a:r>
              <a:rPr lang="en-US" sz="2400" dirty="0"/>
              <a:t>  Become a recognized </a:t>
            </a:r>
          </a:p>
          <a:p>
            <a:r>
              <a:rPr lang="en-US" sz="2400" dirty="0"/>
              <a:t>   partner of the University </a:t>
            </a:r>
          </a:p>
          <a:p>
            <a:r>
              <a:rPr lang="en-US" sz="2400" dirty="0"/>
              <a:t>   of Washington</a:t>
            </a:r>
          </a:p>
          <a:p>
            <a:pPr>
              <a:buFont typeface="Arial" pitchFamily="34" charset="0"/>
              <a:buChar char="•"/>
            </a:pPr>
            <a:endParaRPr lang="en-US" sz="2400" dirty="0"/>
          </a:p>
          <a:p>
            <a:pPr>
              <a:buFont typeface="Arial" pitchFamily="34" charset="0"/>
              <a:buChar char="•"/>
            </a:pPr>
            <a:endParaRPr lang="en-US" sz="2400" dirty="0"/>
          </a:p>
        </p:txBody>
      </p:sp>
      <p:sp>
        <p:nvSpPr>
          <p:cNvPr id="9219" name="TextBox 6"/>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pic>
        <p:nvPicPr>
          <p:cNvPr id="9220" name="Picture 7" descr="GettyImages_AA039637.jpg"/>
          <p:cNvPicPr>
            <a:picLocks noChangeAspect="1"/>
          </p:cNvPicPr>
          <p:nvPr/>
        </p:nvPicPr>
        <p:blipFill>
          <a:blip r:embed="rId2"/>
          <a:srcRect/>
          <a:stretch>
            <a:fillRect/>
          </a:stretch>
        </p:blipFill>
        <p:spPr bwMode="auto">
          <a:xfrm>
            <a:off x="4343400" y="1716088"/>
            <a:ext cx="4267200" cy="4267200"/>
          </a:xfrm>
          <a:prstGeom prst="rect">
            <a:avLst/>
          </a:prstGeom>
          <a:noFill/>
          <a:ln w="9525">
            <a:noFill/>
            <a:miter lim="800000"/>
            <a:headEnd/>
            <a:tailEnd/>
          </a:ln>
        </p:spPr>
      </p:pic>
      <p:sp>
        <p:nvSpPr>
          <p:cNvPr id="9221" name="TextBox 8"/>
          <p:cNvSpPr txBox="1">
            <a:spLocks noChangeArrowheads="1"/>
          </p:cNvSpPr>
          <p:nvPr/>
        </p:nvSpPr>
        <p:spPr bwMode="auto">
          <a:xfrm>
            <a:off x="304800" y="801688"/>
            <a:ext cx="5089525" cy="646112"/>
          </a:xfrm>
          <a:prstGeom prst="rect">
            <a:avLst/>
          </a:prstGeom>
          <a:noFill/>
          <a:ln w="9525">
            <a:noFill/>
            <a:miter lim="800000"/>
            <a:headEnd/>
            <a:tailEnd/>
          </a:ln>
        </p:spPr>
        <p:txBody>
          <a:bodyPr>
            <a:spAutoFit/>
          </a:bodyPr>
          <a:lstStyle/>
          <a:p>
            <a:r>
              <a:rPr lang="en-US" sz="3600" b="1"/>
              <a:t>Benefits to Schools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09_UWEO0020_PowerPoint_Template_R32.jpg"/>
          <p:cNvPicPr>
            <a:picLocks noChangeAspect="1"/>
          </p:cNvPicPr>
          <p:nvPr/>
        </p:nvPicPr>
        <p:blipFill>
          <a:blip r:embed="rId3"/>
          <a:srcRect b="18764"/>
          <a:stretch>
            <a:fillRect/>
          </a:stretch>
        </p:blipFill>
        <p:spPr bwMode="auto">
          <a:xfrm>
            <a:off x="0" y="-158750"/>
            <a:ext cx="9144000" cy="5572125"/>
          </a:xfrm>
          <a:prstGeom prst="rect">
            <a:avLst/>
          </a:prstGeom>
          <a:noFill/>
          <a:ln w="9525">
            <a:noFill/>
            <a:miter lim="800000"/>
            <a:headEnd/>
            <a:tailEnd/>
          </a:ln>
        </p:spPr>
      </p:pic>
      <p:pic>
        <p:nvPicPr>
          <p:cNvPr id="11267" name="Picture 9" descr="washington-road-map.gif"/>
          <p:cNvPicPr>
            <a:picLocks noChangeAspect="1"/>
          </p:cNvPicPr>
          <p:nvPr/>
        </p:nvPicPr>
        <p:blipFill>
          <a:blip r:embed="rId4"/>
          <a:srcRect/>
          <a:stretch>
            <a:fillRect/>
          </a:stretch>
        </p:blipFill>
        <p:spPr bwMode="auto">
          <a:xfrm>
            <a:off x="152400" y="985837"/>
            <a:ext cx="8672513" cy="4581525"/>
          </a:xfrm>
          <a:prstGeom prst="rect">
            <a:avLst/>
          </a:prstGeom>
          <a:noFill/>
          <a:ln w="9525">
            <a:noFill/>
            <a:miter lim="800000"/>
            <a:headEnd/>
            <a:tailEnd/>
          </a:ln>
        </p:spPr>
      </p:pic>
      <p:sp>
        <p:nvSpPr>
          <p:cNvPr id="15" name="Oval 14"/>
          <p:cNvSpPr/>
          <p:nvPr/>
        </p:nvSpPr>
        <p:spPr>
          <a:xfrm>
            <a:off x="8229600" y="18288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6" name="Oval 15"/>
          <p:cNvSpPr/>
          <p:nvPr/>
        </p:nvSpPr>
        <p:spPr>
          <a:xfrm>
            <a:off x="1981200" y="4043363"/>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7" name="Oval 16"/>
          <p:cNvSpPr/>
          <p:nvPr/>
        </p:nvSpPr>
        <p:spPr>
          <a:xfrm>
            <a:off x="2209800" y="13716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8" name="Oval 17"/>
          <p:cNvSpPr/>
          <p:nvPr/>
        </p:nvSpPr>
        <p:spPr>
          <a:xfrm>
            <a:off x="6096000" y="4267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20" name="Oval 19"/>
          <p:cNvSpPr/>
          <p:nvPr/>
        </p:nvSpPr>
        <p:spPr>
          <a:xfrm>
            <a:off x="5257800" y="22098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22" name="TextBox 21"/>
          <p:cNvSpPr txBox="1">
            <a:spLocks noChangeArrowheads="1"/>
          </p:cNvSpPr>
          <p:nvPr/>
        </p:nvSpPr>
        <p:spPr bwMode="auto">
          <a:xfrm>
            <a:off x="1347788" y="847725"/>
            <a:ext cx="1624012" cy="830263"/>
          </a:xfrm>
          <a:prstGeom prst="rect">
            <a:avLst/>
          </a:prstGeom>
          <a:noFill/>
          <a:ln w="9525">
            <a:noFill/>
            <a:miter lim="800000"/>
            <a:headEnd/>
            <a:tailEnd/>
          </a:ln>
        </p:spPr>
        <p:txBody>
          <a:bodyPr>
            <a:spAutoFit/>
          </a:bodyPr>
          <a:lstStyle/>
          <a:p>
            <a:r>
              <a:rPr lang="en-US" sz="2400" b="1" dirty="0"/>
              <a:t>Lopez </a:t>
            </a:r>
            <a:r>
              <a:rPr lang="en-US" sz="2400" b="1" dirty="0" smtClean="0"/>
              <a:t>Island</a:t>
            </a:r>
            <a:endParaRPr lang="en-US" sz="2400" b="1" dirty="0"/>
          </a:p>
        </p:txBody>
      </p:sp>
      <p:sp>
        <p:nvSpPr>
          <p:cNvPr id="24" name="TextBox 23"/>
          <p:cNvSpPr txBox="1">
            <a:spLocks noChangeArrowheads="1"/>
          </p:cNvSpPr>
          <p:nvPr/>
        </p:nvSpPr>
        <p:spPr bwMode="auto">
          <a:xfrm>
            <a:off x="5662613" y="4267200"/>
            <a:ext cx="2109787" cy="461963"/>
          </a:xfrm>
          <a:prstGeom prst="rect">
            <a:avLst/>
          </a:prstGeom>
          <a:noFill/>
          <a:ln w="9525">
            <a:noFill/>
            <a:miter lim="800000"/>
            <a:headEnd/>
            <a:tailEnd/>
          </a:ln>
        </p:spPr>
        <p:txBody>
          <a:bodyPr>
            <a:spAutoFit/>
          </a:bodyPr>
          <a:lstStyle/>
          <a:p>
            <a:r>
              <a:rPr lang="en-US" sz="2400" b="1" dirty="0" smtClean="0"/>
              <a:t>Hanford</a:t>
            </a:r>
            <a:endParaRPr lang="en-US" sz="2400" b="1" dirty="0"/>
          </a:p>
        </p:txBody>
      </p:sp>
      <p:sp>
        <p:nvSpPr>
          <p:cNvPr id="26" name="TextBox 25"/>
          <p:cNvSpPr txBox="1">
            <a:spLocks noChangeArrowheads="1"/>
          </p:cNvSpPr>
          <p:nvPr/>
        </p:nvSpPr>
        <p:spPr bwMode="auto">
          <a:xfrm>
            <a:off x="7209631" y="1631950"/>
            <a:ext cx="2192337" cy="461963"/>
          </a:xfrm>
          <a:prstGeom prst="rect">
            <a:avLst/>
          </a:prstGeom>
          <a:noFill/>
          <a:ln w="9525">
            <a:noFill/>
            <a:miter lim="800000"/>
            <a:headEnd/>
            <a:tailEnd/>
          </a:ln>
        </p:spPr>
        <p:txBody>
          <a:bodyPr>
            <a:spAutoFit/>
          </a:bodyPr>
          <a:lstStyle/>
          <a:p>
            <a:r>
              <a:rPr lang="en-US" sz="2400" b="1" dirty="0" smtClean="0"/>
              <a:t>Newport </a:t>
            </a:r>
            <a:endParaRPr lang="en-US" sz="2400" b="1" dirty="0"/>
          </a:p>
        </p:txBody>
      </p:sp>
      <p:sp>
        <p:nvSpPr>
          <p:cNvPr id="28" name="Oval 27"/>
          <p:cNvSpPr/>
          <p:nvPr/>
        </p:nvSpPr>
        <p:spPr>
          <a:xfrm>
            <a:off x="3124200" y="28194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0" name="Oval 29"/>
          <p:cNvSpPr/>
          <p:nvPr/>
        </p:nvSpPr>
        <p:spPr>
          <a:xfrm>
            <a:off x="7772400" y="25146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1" name="Oval 30"/>
          <p:cNvSpPr/>
          <p:nvPr/>
        </p:nvSpPr>
        <p:spPr>
          <a:xfrm>
            <a:off x="1981200" y="4572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2" name="Oval 31"/>
          <p:cNvSpPr/>
          <p:nvPr/>
        </p:nvSpPr>
        <p:spPr>
          <a:xfrm>
            <a:off x="2971800" y="12954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3" name="Oval 32"/>
          <p:cNvSpPr/>
          <p:nvPr/>
        </p:nvSpPr>
        <p:spPr>
          <a:xfrm>
            <a:off x="2286000" y="3048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4" name="Oval 33"/>
          <p:cNvSpPr/>
          <p:nvPr/>
        </p:nvSpPr>
        <p:spPr>
          <a:xfrm>
            <a:off x="5257800" y="33528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5" name="Oval 34"/>
          <p:cNvSpPr/>
          <p:nvPr/>
        </p:nvSpPr>
        <p:spPr>
          <a:xfrm>
            <a:off x="4267200" y="3048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6" name="Oval 35"/>
          <p:cNvSpPr/>
          <p:nvPr/>
        </p:nvSpPr>
        <p:spPr>
          <a:xfrm>
            <a:off x="6781800" y="3124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7" name="Oval 36"/>
          <p:cNvSpPr/>
          <p:nvPr/>
        </p:nvSpPr>
        <p:spPr>
          <a:xfrm>
            <a:off x="6248400" y="35814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8" name="Oval 37"/>
          <p:cNvSpPr/>
          <p:nvPr/>
        </p:nvSpPr>
        <p:spPr>
          <a:xfrm>
            <a:off x="1524000" y="1981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9" name="Oval 38"/>
          <p:cNvSpPr/>
          <p:nvPr/>
        </p:nvSpPr>
        <p:spPr>
          <a:xfrm>
            <a:off x="2895600" y="216535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0" name="Oval 39"/>
          <p:cNvSpPr/>
          <p:nvPr/>
        </p:nvSpPr>
        <p:spPr>
          <a:xfrm>
            <a:off x="3276600" y="3124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1" name="Oval 40"/>
          <p:cNvSpPr/>
          <p:nvPr/>
        </p:nvSpPr>
        <p:spPr>
          <a:xfrm>
            <a:off x="4724400" y="3810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2" name="Oval 41"/>
          <p:cNvSpPr/>
          <p:nvPr/>
        </p:nvSpPr>
        <p:spPr>
          <a:xfrm>
            <a:off x="3352800" y="2362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3" name="Oval 42"/>
          <p:cNvSpPr/>
          <p:nvPr/>
        </p:nvSpPr>
        <p:spPr>
          <a:xfrm>
            <a:off x="7848600" y="21336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5" name="Oval 44"/>
          <p:cNvSpPr/>
          <p:nvPr/>
        </p:nvSpPr>
        <p:spPr>
          <a:xfrm>
            <a:off x="6248400" y="20574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6" name="Oval 45"/>
          <p:cNvSpPr/>
          <p:nvPr/>
        </p:nvSpPr>
        <p:spPr>
          <a:xfrm>
            <a:off x="1600200" y="32766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7" name="Oval 46"/>
          <p:cNvSpPr/>
          <p:nvPr/>
        </p:nvSpPr>
        <p:spPr>
          <a:xfrm>
            <a:off x="2743200" y="9906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8" name="Oval 47"/>
          <p:cNvSpPr/>
          <p:nvPr/>
        </p:nvSpPr>
        <p:spPr>
          <a:xfrm>
            <a:off x="2362200" y="2322513"/>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9" name="Oval 48"/>
          <p:cNvSpPr/>
          <p:nvPr/>
        </p:nvSpPr>
        <p:spPr>
          <a:xfrm>
            <a:off x="3276600" y="1981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0" name="Oval 49"/>
          <p:cNvSpPr/>
          <p:nvPr/>
        </p:nvSpPr>
        <p:spPr>
          <a:xfrm>
            <a:off x="2819400" y="3429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1" name="Oval 50"/>
          <p:cNvSpPr/>
          <p:nvPr/>
        </p:nvSpPr>
        <p:spPr>
          <a:xfrm>
            <a:off x="4953000" y="3886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2" name="Rectangle 51"/>
          <p:cNvSpPr/>
          <p:nvPr/>
        </p:nvSpPr>
        <p:spPr>
          <a:xfrm>
            <a:off x="-38100" y="5570538"/>
            <a:ext cx="9525000" cy="12874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a:p>
            <a:pPr algn="ctr">
              <a:defRPr/>
            </a:pPr>
            <a:endParaRPr lang="en-US" dirty="0"/>
          </a:p>
        </p:txBody>
      </p:sp>
      <p:sp>
        <p:nvSpPr>
          <p:cNvPr id="11299" name="TextBox 53"/>
          <p:cNvSpPr txBox="1">
            <a:spLocks noChangeArrowheads="1"/>
          </p:cNvSpPr>
          <p:nvPr/>
        </p:nvSpPr>
        <p:spPr bwMode="auto">
          <a:xfrm>
            <a:off x="8686800" y="5334000"/>
            <a:ext cx="457200" cy="369888"/>
          </a:xfrm>
          <a:prstGeom prst="rect">
            <a:avLst/>
          </a:prstGeom>
          <a:solidFill>
            <a:schemeClr val="bg1"/>
          </a:solidFill>
          <a:ln w="9525">
            <a:noFill/>
            <a:miter lim="800000"/>
            <a:headEnd/>
            <a:tailEnd/>
          </a:ln>
        </p:spPr>
        <p:txBody>
          <a:bodyPr>
            <a:spAutoFit/>
          </a:bodyPr>
          <a:lstStyle/>
          <a:p>
            <a:endParaRPr lang="en-US"/>
          </a:p>
        </p:txBody>
      </p:sp>
      <p:sp>
        <p:nvSpPr>
          <p:cNvPr id="11300" name="TextBox 54"/>
          <p:cNvSpPr txBox="1">
            <a:spLocks noChangeArrowheads="1"/>
          </p:cNvSpPr>
          <p:nvPr/>
        </p:nvSpPr>
        <p:spPr bwMode="auto">
          <a:xfrm>
            <a:off x="0" y="5302250"/>
            <a:ext cx="457200" cy="368300"/>
          </a:xfrm>
          <a:prstGeom prst="rect">
            <a:avLst/>
          </a:prstGeom>
          <a:solidFill>
            <a:schemeClr val="bg1"/>
          </a:solidFill>
          <a:ln w="9525">
            <a:noFill/>
            <a:miter lim="800000"/>
            <a:headEnd/>
            <a:tailEnd/>
          </a:ln>
        </p:spPr>
        <p:txBody>
          <a:bodyPr>
            <a:spAutoFit/>
          </a:bodyPr>
          <a:lstStyle/>
          <a:p>
            <a:endParaRPr lang="en-US"/>
          </a:p>
        </p:txBody>
      </p:sp>
      <p:sp>
        <p:nvSpPr>
          <p:cNvPr id="56" name="Oval 55"/>
          <p:cNvSpPr/>
          <p:nvPr/>
        </p:nvSpPr>
        <p:spPr>
          <a:xfrm>
            <a:off x="2514600" y="2743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7" name="Oval 56"/>
          <p:cNvSpPr/>
          <p:nvPr/>
        </p:nvSpPr>
        <p:spPr>
          <a:xfrm>
            <a:off x="1219200" y="3429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8" name="Oval 57"/>
          <p:cNvSpPr/>
          <p:nvPr/>
        </p:nvSpPr>
        <p:spPr>
          <a:xfrm>
            <a:off x="8229600" y="2667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9" name="Oval 58"/>
          <p:cNvSpPr/>
          <p:nvPr/>
        </p:nvSpPr>
        <p:spPr>
          <a:xfrm>
            <a:off x="4800600" y="43434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0" name="Oval 59"/>
          <p:cNvSpPr/>
          <p:nvPr/>
        </p:nvSpPr>
        <p:spPr>
          <a:xfrm>
            <a:off x="4800600" y="28194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4" name="TextBox 43"/>
          <p:cNvSpPr txBox="1">
            <a:spLocks noChangeArrowheads="1"/>
          </p:cNvSpPr>
          <p:nvPr/>
        </p:nvSpPr>
        <p:spPr bwMode="auto">
          <a:xfrm>
            <a:off x="762000" y="1933575"/>
            <a:ext cx="1866900" cy="460375"/>
          </a:xfrm>
          <a:prstGeom prst="rect">
            <a:avLst/>
          </a:prstGeom>
          <a:noFill/>
          <a:ln w="9525">
            <a:noFill/>
            <a:miter lim="800000"/>
            <a:headEnd/>
            <a:tailEnd/>
          </a:ln>
        </p:spPr>
        <p:txBody>
          <a:bodyPr>
            <a:spAutoFit/>
          </a:bodyPr>
          <a:lstStyle/>
          <a:p>
            <a:r>
              <a:rPr lang="en-US" sz="2400" b="1" dirty="0" smtClean="0"/>
              <a:t>Sequim</a:t>
            </a:r>
            <a:endParaRPr lang="en-US" sz="2400" b="1" dirty="0"/>
          </a:p>
        </p:txBody>
      </p:sp>
      <p:sp>
        <p:nvSpPr>
          <p:cNvPr id="25" name="TextBox 24"/>
          <p:cNvSpPr txBox="1">
            <a:spLocks noChangeArrowheads="1"/>
          </p:cNvSpPr>
          <p:nvPr/>
        </p:nvSpPr>
        <p:spPr bwMode="auto">
          <a:xfrm>
            <a:off x="4800600" y="2089150"/>
            <a:ext cx="1866900" cy="461963"/>
          </a:xfrm>
          <a:prstGeom prst="rect">
            <a:avLst/>
          </a:prstGeom>
          <a:noFill/>
          <a:ln w="9525">
            <a:noFill/>
            <a:miter lim="800000"/>
            <a:headEnd/>
            <a:tailEnd/>
          </a:ln>
        </p:spPr>
        <p:txBody>
          <a:bodyPr>
            <a:spAutoFit/>
          </a:bodyPr>
          <a:lstStyle/>
          <a:p>
            <a:r>
              <a:rPr lang="en-US" sz="2400" b="1" dirty="0" smtClean="0"/>
              <a:t>Chelan</a:t>
            </a:r>
            <a:endParaRPr lang="en-US" sz="2400" b="1" dirty="0"/>
          </a:p>
        </p:txBody>
      </p:sp>
      <p:sp>
        <p:nvSpPr>
          <p:cNvPr id="23" name="TextBox 22"/>
          <p:cNvSpPr txBox="1">
            <a:spLocks noChangeArrowheads="1"/>
          </p:cNvSpPr>
          <p:nvPr/>
        </p:nvSpPr>
        <p:spPr bwMode="auto">
          <a:xfrm>
            <a:off x="1247775" y="4043363"/>
            <a:ext cx="2028825" cy="461962"/>
          </a:xfrm>
          <a:prstGeom prst="rect">
            <a:avLst/>
          </a:prstGeom>
          <a:noFill/>
          <a:ln w="9525">
            <a:noFill/>
            <a:miter lim="800000"/>
            <a:headEnd/>
            <a:tailEnd/>
          </a:ln>
        </p:spPr>
        <p:txBody>
          <a:bodyPr>
            <a:spAutoFit/>
          </a:bodyPr>
          <a:lstStyle/>
          <a:p>
            <a:r>
              <a:rPr lang="en-US" sz="2400" b="1" dirty="0" smtClean="0"/>
              <a:t>Winlock </a:t>
            </a:r>
            <a:endParaRPr lang="en-US" sz="2400" b="1" dirty="0"/>
          </a:p>
        </p:txBody>
      </p:sp>
      <p:sp>
        <p:nvSpPr>
          <p:cNvPr id="63" name="Oval 62"/>
          <p:cNvSpPr/>
          <p:nvPr/>
        </p:nvSpPr>
        <p:spPr>
          <a:xfrm>
            <a:off x="2667000" y="25146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4" name="Oval 63"/>
          <p:cNvSpPr/>
          <p:nvPr/>
        </p:nvSpPr>
        <p:spPr>
          <a:xfrm>
            <a:off x="2819400" y="2667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5" name="Oval 64"/>
          <p:cNvSpPr/>
          <p:nvPr/>
        </p:nvSpPr>
        <p:spPr>
          <a:xfrm>
            <a:off x="2971800" y="28194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6" name="Oval 65"/>
          <p:cNvSpPr/>
          <p:nvPr/>
        </p:nvSpPr>
        <p:spPr>
          <a:xfrm>
            <a:off x="3543300" y="28956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7" name="Oval 66"/>
          <p:cNvSpPr/>
          <p:nvPr/>
        </p:nvSpPr>
        <p:spPr>
          <a:xfrm>
            <a:off x="2971800" y="28956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8" name="Oval 67"/>
          <p:cNvSpPr/>
          <p:nvPr/>
        </p:nvSpPr>
        <p:spPr>
          <a:xfrm>
            <a:off x="2590800" y="29718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9" name="Oval 68"/>
          <p:cNvSpPr/>
          <p:nvPr/>
        </p:nvSpPr>
        <p:spPr>
          <a:xfrm>
            <a:off x="2743200" y="19812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0" name="TextBox 69"/>
          <p:cNvSpPr txBox="1">
            <a:spLocks noChangeArrowheads="1"/>
          </p:cNvSpPr>
          <p:nvPr/>
        </p:nvSpPr>
        <p:spPr bwMode="auto">
          <a:xfrm>
            <a:off x="2047875" y="2743200"/>
            <a:ext cx="2028825" cy="1200329"/>
          </a:xfrm>
          <a:prstGeom prst="rect">
            <a:avLst/>
          </a:prstGeom>
          <a:noFill/>
          <a:ln w="9525">
            <a:noFill/>
            <a:miter lim="800000"/>
            <a:headEnd/>
            <a:tailEnd/>
          </a:ln>
        </p:spPr>
        <p:txBody>
          <a:bodyPr>
            <a:spAutoFit/>
          </a:bodyPr>
          <a:lstStyle/>
          <a:p>
            <a:r>
              <a:rPr lang="en-US" sz="2400" b="1" dirty="0" smtClean="0"/>
              <a:t>Kennedy Catholic, Burien</a:t>
            </a:r>
            <a:endParaRPr lang="en-US" sz="2400" b="1" dirty="0"/>
          </a:p>
        </p:txBody>
      </p:sp>
      <p:sp>
        <p:nvSpPr>
          <p:cNvPr id="62" name="TextBox 61"/>
          <p:cNvSpPr txBox="1">
            <a:spLocks noChangeArrowheads="1"/>
          </p:cNvSpPr>
          <p:nvPr/>
        </p:nvSpPr>
        <p:spPr bwMode="auto">
          <a:xfrm>
            <a:off x="406400" y="5555972"/>
            <a:ext cx="8443913" cy="954107"/>
          </a:xfrm>
          <a:prstGeom prst="rect">
            <a:avLst/>
          </a:prstGeom>
          <a:noFill/>
          <a:ln w="9525">
            <a:noFill/>
            <a:miter lim="800000"/>
            <a:headEnd/>
            <a:tailEnd/>
          </a:ln>
        </p:spPr>
        <p:txBody>
          <a:bodyPr wrap="square">
            <a:spAutoFit/>
          </a:bodyPr>
          <a:lstStyle/>
          <a:p>
            <a:r>
              <a:rPr lang="en-US" sz="2800" b="1" dirty="0" smtClean="0"/>
              <a:t>  72 schools 		127 teachers 		3,033 students</a:t>
            </a:r>
          </a:p>
          <a:p>
            <a:r>
              <a:rPr lang="en-US" sz="2800" b="1" dirty="0" smtClean="0"/>
              <a:t>  </a:t>
            </a:r>
            <a:endParaRPr lang="en-US" sz="2800" b="1" dirty="0"/>
          </a:p>
        </p:txBody>
      </p:sp>
      <p:pic>
        <p:nvPicPr>
          <p:cNvPr id="61" name="Picture 60" descr="UWHS Logo.jpg"/>
          <p:cNvPicPr/>
          <p:nvPr/>
        </p:nvPicPr>
        <p:blipFill>
          <a:blip r:embed="rId5" cstate="print"/>
          <a:stretch>
            <a:fillRect/>
          </a:stretch>
        </p:blipFill>
        <p:spPr>
          <a:xfrm>
            <a:off x="3678354" y="169813"/>
            <a:ext cx="2989146" cy="1108654"/>
          </a:xfrm>
          <a:prstGeom prst="rect">
            <a:avLst/>
          </a:prstGeom>
          <a:ln>
            <a:noFill/>
          </a:ln>
          <a:effectLst>
            <a:outerShdw blurRad="190500" algn="tl" rotWithShape="0">
              <a:srgbClr val="000000">
                <a:alpha val="70000"/>
              </a:srgbClr>
            </a:outerShdw>
          </a:effectLst>
        </p:spPr>
      </p:pic>
      <p:sp>
        <p:nvSpPr>
          <p:cNvPr id="2" name="TextBox 1"/>
          <p:cNvSpPr txBox="1"/>
          <p:nvPr/>
        </p:nvSpPr>
        <p:spPr>
          <a:xfrm>
            <a:off x="419100" y="30381"/>
            <a:ext cx="2057400" cy="369332"/>
          </a:xfrm>
          <a:prstGeom prst="rect">
            <a:avLst/>
          </a:prstGeom>
          <a:noFill/>
        </p:spPr>
        <p:txBody>
          <a:bodyPr wrap="square" rtlCol="0">
            <a:spAutoFit/>
          </a:bodyPr>
          <a:lstStyle/>
          <a:p>
            <a:r>
              <a:rPr lang="en-US" b="1" dirty="0" smtClean="0"/>
              <a:t>2010-11</a:t>
            </a:r>
            <a:endParaRPr lang="en-US" b="1" dirty="0"/>
          </a:p>
        </p:txBody>
      </p:sp>
      <p:sp>
        <p:nvSpPr>
          <p:cNvPr id="3" name="Rectangle 2"/>
          <p:cNvSpPr/>
          <p:nvPr/>
        </p:nvSpPr>
        <p:spPr>
          <a:xfrm>
            <a:off x="464213" y="5791200"/>
            <a:ext cx="813043"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88</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1" name="Rectangle 70"/>
          <p:cNvSpPr/>
          <p:nvPr/>
        </p:nvSpPr>
        <p:spPr>
          <a:xfrm>
            <a:off x="5677743" y="5856153"/>
            <a:ext cx="1598515"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3,300</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2" name="Rectangle 71"/>
          <p:cNvSpPr/>
          <p:nvPr/>
        </p:nvSpPr>
        <p:spPr>
          <a:xfrm>
            <a:off x="2975725" y="5823213"/>
            <a:ext cx="1127232" cy="769441"/>
          </a:xfrm>
          <a:prstGeom prst="rect">
            <a:avLst/>
          </a:prstGeom>
          <a:noFill/>
        </p:spPr>
        <p:txBody>
          <a:bodyPr wrap="none" lIns="91440" tIns="45720" rIns="91440" bIns="45720">
            <a:sp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165</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3" name="Rectangle 72"/>
          <p:cNvSpPr/>
          <p:nvPr/>
        </p:nvSpPr>
        <p:spPr>
          <a:xfrm>
            <a:off x="406400" y="273196"/>
            <a:ext cx="1664045"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2011-12</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000" fill="hold"/>
                                        <p:tgtEl>
                                          <p:spTgt spid="59"/>
                                        </p:tgtEl>
                                        <p:attrNameLst>
                                          <p:attrName>ppt_x</p:attrName>
                                        </p:attrNameLst>
                                      </p:cBhvr>
                                      <p:tavLst>
                                        <p:tav tm="0">
                                          <p:val>
                                            <p:strVal val="0-#ppt_w/2"/>
                                          </p:val>
                                        </p:tav>
                                        <p:tav tm="100000">
                                          <p:val>
                                            <p:strVal val="#ppt_x"/>
                                          </p:val>
                                        </p:tav>
                                      </p:tavLst>
                                    </p:anim>
                                    <p:anim calcmode="lin" valueType="num">
                                      <p:cBhvr additive="base">
                                        <p:cTn id="20" dur="10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0-#ppt_w/2"/>
                                          </p:val>
                                        </p:tav>
                                        <p:tav tm="100000">
                                          <p:val>
                                            <p:strVal val="#ppt_x"/>
                                          </p:val>
                                        </p:tav>
                                      </p:tavLst>
                                    </p:anim>
                                    <p:anim calcmode="lin" valueType="num">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0-#ppt_w/2"/>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1000" fill="hold"/>
                                        <p:tgtEl>
                                          <p:spTgt spid="67"/>
                                        </p:tgtEl>
                                        <p:attrNameLst>
                                          <p:attrName>ppt_x</p:attrName>
                                        </p:attrNameLst>
                                      </p:cBhvr>
                                      <p:tavLst>
                                        <p:tav tm="0">
                                          <p:val>
                                            <p:strVal val="0-#ppt_w/2"/>
                                          </p:val>
                                        </p:tav>
                                        <p:tav tm="100000">
                                          <p:val>
                                            <p:strVal val="#ppt_x"/>
                                          </p:val>
                                        </p:tav>
                                      </p:tavLst>
                                    </p:anim>
                                    <p:anim calcmode="lin" valueType="num">
                                      <p:cBhvr additive="base">
                                        <p:cTn id="32" dur="1000" fill="hold"/>
                                        <p:tgtEl>
                                          <p:spTgt spid="6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1+#ppt_w/2"/>
                                          </p:val>
                                        </p:tav>
                                        <p:tav tm="100000">
                                          <p:val>
                                            <p:strVal val="#ppt_x"/>
                                          </p:val>
                                        </p:tav>
                                      </p:tavLst>
                                    </p:anim>
                                    <p:anim calcmode="lin" valueType="num">
                                      <p:cBhvr additive="base">
                                        <p:cTn id="36" dur="1000" fill="hold"/>
                                        <p:tgtEl>
                                          <p:spTgt spid="38"/>
                                        </p:tgtEl>
                                        <p:attrNameLst>
                                          <p:attrName>ppt_y</p:attrName>
                                        </p:attrNameLst>
                                      </p:cBhvr>
                                      <p:tavLst>
                                        <p:tav tm="0">
                                          <p:val>
                                            <p:strVal val="#ppt_y"/>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0-#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1000" fill="hold"/>
                                        <p:tgtEl>
                                          <p:spTgt spid="70"/>
                                        </p:tgtEl>
                                        <p:attrNameLst>
                                          <p:attrName>ppt_x</p:attrName>
                                        </p:attrNameLst>
                                      </p:cBhvr>
                                      <p:tavLst>
                                        <p:tav tm="0">
                                          <p:val>
                                            <p:strVal val="0-#ppt_w/2"/>
                                          </p:val>
                                        </p:tav>
                                        <p:tav tm="100000">
                                          <p:val>
                                            <p:strVal val="#ppt_x"/>
                                          </p:val>
                                        </p:tav>
                                      </p:tavLst>
                                    </p:anim>
                                    <p:anim calcmode="lin" valueType="num">
                                      <p:cBhvr additive="base">
                                        <p:cTn id="44" dur="1000" fill="hold"/>
                                        <p:tgtEl>
                                          <p:spTgt spid="70"/>
                                        </p:tgtEl>
                                        <p:attrNameLst>
                                          <p:attrName>ppt_y</p:attrName>
                                        </p:attrNameLst>
                                      </p:cBhvr>
                                      <p:tavLst>
                                        <p:tav tm="0">
                                          <p:val>
                                            <p:strVal val="1+#ppt_h/2"/>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1000" fill="hold"/>
                                        <p:tgtEl>
                                          <p:spTgt spid="24"/>
                                        </p:tgtEl>
                                        <p:attrNameLst>
                                          <p:attrName>ppt_x</p:attrName>
                                        </p:attrNameLst>
                                      </p:cBhvr>
                                      <p:tavLst>
                                        <p:tav tm="0">
                                          <p:val>
                                            <p:strVal val="1+#ppt_w/2"/>
                                          </p:val>
                                        </p:tav>
                                        <p:tav tm="100000">
                                          <p:val>
                                            <p:strVal val="#ppt_x"/>
                                          </p:val>
                                        </p:tav>
                                      </p:tavLst>
                                    </p:anim>
                                    <p:anim calcmode="lin" valueType="num">
                                      <p:cBhvr additive="base">
                                        <p:cTn id="48" dur="1000" fill="hold"/>
                                        <p:tgtEl>
                                          <p:spTgt spid="24"/>
                                        </p:tgtEl>
                                        <p:attrNameLst>
                                          <p:attrName>ppt_y</p:attrName>
                                        </p:attrNameLst>
                                      </p:cBhvr>
                                      <p:tavLst>
                                        <p:tav tm="0">
                                          <p:val>
                                            <p:strVal val="#ppt_y"/>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1000" fill="hold"/>
                                        <p:tgtEl>
                                          <p:spTgt spid="25"/>
                                        </p:tgtEl>
                                        <p:attrNameLst>
                                          <p:attrName>ppt_x</p:attrName>
                                        </p:attrNameLst>
                                      </p:cBhvr>
                                      <p:tavLst>
                                        <p:tav tm="0">
                                          <p:val>
                                            <p:strVal val="#ppt_x"/>
                                          </p:val>
                                        </p:tav>
                                        <p:tav tm="100000">
                                          <p:val>
                                            <p:strVal val="#ppt_x"/>
                                          </p:val>
                                        </p:tav>
                                      </p:tavLst>
                                    </p:anim>
                                    <p:anim calcmode="lin" valueType="num">
                                      <p:cBhvr additive="base">
                                        <p:cTn id="52" dur="10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1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1000" fill="hold"/>
                                        <p:tgtEl>
                                          <p:spTgt spid="23"/>
                                        </p:tgtEl>
                                        <p:attrNameLst>
                                          <p:attrName>ppt_x</p:attrName>
                                        </p:attrNameLst>
                                      </p:cBhvr>
                                      <p:tavLst>
                                        <p:tav tm="0">
                                          <p:val>
                                            <p:strVal val="0-#ppt_w/2"/>
                                          </p:val>
                                        </p:tav>
                                        <p:tav tm="100000">
                                          <p:val>
                                            <p:strVal val="#ppt_x"/>
                                          </p:val>
                                        </p:tav>
                                      </p:tavLst>
                                    </p:anim>
                                    <p:anim calcmode="lin" valueType="num">
                                      <p:cBhvr additive="base">
                                        <p:cTn id="56" dur="10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9"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1000" fill="hold"/>
                                        <p:tgtEl>
                                          <p:spTgt spid="26"/>
                                        </p:tgtEl>
                                        <p:attrNameLst>
                                          <p:attrName>ppt_x</p:attrName>
                                        </p:attrNameLst>
                                      </p:cBhvr>
                                      <p:tavLst>
                                        <p:tav tm="0">
                                          <p:val>
                                            <p:strVal val="0-#ppt_w/2"/>
                                          </p:val>
                                        </p:tav>
                                        <p:tav tm="100000">
                                          <p:val>
                                            <p:strVal val="#ppt_x"/>
                                          </p:val>
                                        </p:tav>
                                      </p:tavLst>
                                    </p:anim>
                                    <p:anim calcmode="lin" valueType="num">
                                      <p:cBhvr additive="base">
                                        <p:cTn id="60" dur="1000" fill="hold"/>
                                        <p:tgtEl>
                                          <p:spTgt spid="26"/>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1000" fill="hold"/>
                                        <p:tgtEl>
                                          <p:spTgt spid="44"/>
                                        </p:tgtEl>
                                        <p:attrNameLst>
                                          <p:attrName>ppt_x</p:attrName>
                                        </p:attrNameLst>
                                      </p:cBhvr>
                                      <p:tavLst>
                                        <p:tav tm="0">
                                          <p:val>
                                            <p:strVal val="#ppt_x"/>
                                          </p:val>
                                        </p:tav>
                                        <p:tav tm="100000">
                                          <p:val>
                                            <p:strVal val="#ppt_x"/>
                                          </p:val>
                                        </p:tav>
                                      </p:tavLst>
                                    </p:anim>
                                    <p:anim calcmode="lin" valueType="num">
                                      <p:cBhvr additive="base">
                                        <p:cTn id="64" dur="1000" fill="hold"/>
                                        <p:tgtEl>
                                          <p:spTgt spid="44"/>
                                        </p:tgtEl>
                                        <p:attrNameLst>
                                          <p:attrName>ppt_y</p:attrName>
                                        </p:attrNameLst>
                                      </p:cBhvr>
                                      <p:tavLst>
                                        <p:tav tm="0">
                                          <p:val>
                                            <p:strVal val="0-#ppt_h/2"/>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1000" fill="hold"/>
                                        <p:tgtEl>
                                          <p:spTgt spid="28"/>
                                        </p:tgtEl>
                                        <p:attrNameLst>
                                          <p:attrName>ppt_x</p:attrName>
                                        </p:attrNameLst>
                                      </p:cBhvr>
                                      <p:tavLst>
                                        <p:tav tm="0">
                                          <p:val>
                                            <p:strVal val="0-#ppt_w/2"/>
                                          </p:val>
                                        </p:tav>
                                        <p:tav tm="100000">
                                          <p:val>
                                            <p:strVal val="#ppt_x"/>
                                          </p:val>
                                        </p:tav>
                                      </p:tavLst>
                                    </p:anim>
                                    <p:anim calcmode="lin" valueType="num">
                                      <p:cBhvr additive="base">
                                        <p:cTn id="68" dur="1000" fill="hold"/>
                                        <p:tgtEl>
                                          <p:spTgt spid="28"/>
                                        </p:tgtEl>
                                        <p:attrNameLst>
                                          <p:attrName>ppt_y</p:attrName>
                                        </p:attrNameLst>
                                      </p:cBhvr>
                                      <p:tavLst>
                                        <p:tav tm="0">
                                          <p:val>
                                            <p:strVal val="#ppt_y"/>
                                          </p:val>
                                        </p:tav>
                                        <p:tav tm="100000">
                                          <p:val>
                                            <p:strVal val="#ppt_y"/>
                                          </p:val>
                                        </p:tav>
                                      </p:tavLst>
                                    </p:anim>
                                  </p:childTnLst>
                                </p:cTn>
                              </p:par>
                              <p:par>
                                <p:cTn id="69" presetID="2" presetClass="entr" presetSubtype="6"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1000" fill="hold"/>
                                        <p:tgtEl>
                                          <p:spTgt spid="30"/>
                                        </p:tgtEl>
                                        <p:attrNameLst>
                                          <p:attrName>ppt_x</p:attrName>
                                        </p:attrNameLst>
                                      </p:cBhvr>
                                      <p:tavLst>
                                        <p:tav tm="0">
                                          <p:val>
                                            <p:strVal val="1+#ppt_w/2"/>
                                          </p:val>
                                        </p:tav>
                                        <p:tav tm="100000">
                                          <p:val>
                                            <p:strVal val="#ppt_x"/>
                                          </p:val>
                                        </p:tav>
                                      </p:tavLst>
                                    </p:anim>
                                    <p:anim calcmode="lin" valueType="num">
                                      <p:cBhvr additive="base">
                                        <p:cTn id="72" dur="10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3"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1000" fill="hold"/>
                                        <p:tgtEl>
                                          <p:spTgt spid="31"/>
                                        </p:tgtEl>
                                        <p:attrNameLst>
                                          <p:attrName>ppt_x</p:attrName>
                                        </p:attrNameLst>
                                      </p:cBhvr>
                                      <p:tavLst>
                                        <p:tav tm="0">
                                          <p:val>
                                            <p:strVal val="1+#ppt_w/2"/>
                                          </p:val>
                                        </p:tav>
                                        <p:tav tm="100000">
                                          <p:val>
                                            <p:strVal val="#ppt_x"/>
                                          </p:val>
                                        </p:tav>
                                      </p:tavLst>
                                    </p:anim>
                                    <p:anim calcmode="lin" valueType="num">
                                      <p:cBhvr additive="base">
                                        <p:cTn id="76" dur="1000" fill="hold"/>
                                        <p:tgtEl>
                                          <p:spTgt spid="31"/>
                                        </p:tgtEl>
                                        <p:attrNameLst>
                                          <p:attrName>ppt_y</p:attrName>
                                        </p:attrNameLst>
                                      </p:cBhvr>
                                      <p:tavLst>
                                        <p:tav tm="0">
                                          <p:val>
                                            <p:strVal val="0-#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1000" fill="hold"/>
                                        <p:tgtEl>
                                          <p:spTgt spid="32"/>
                                        </p:tgtEl>
                                        <p:attrNameLst>
                                          <p:attrName>ppt_x</p:attrName>
                                        </p:attrNameLst>
                                      </p:cBhvr>
                                      <p:tavLst>
                                        <p:tav tm="0">
                                          <p:val>
                                            <p:strVal val="#ppt_x"/>
                                          </p:val>
                                        </p:tav>
                                        <p:tav tm="100000">
                                          <p:val>
                                            <p:strVal val="#ppt_x"/>
                                          </p:val>
                                        </p:tav>
                                      </p:tavLst>
                                    </p:anim>
                                    <p:anim calcmode="lin" valueType="num">
                                      <p:cBhvr additive="base">
                                        <p:cTn id="80" dur="1000" fill="hold"/>
                                        <p:tgtEl>
                                          <p:spTgt spid="32"/>
                                        </p:tgtEl>
                                        <p:attrNameLst>
                                          <p:attrName>ppt_y</p:attrName>
                                        </p:attrNameLst>
                                      </p:cBhvr>
                                      <p:tavLst>
                                        <p:tav tm="0">
                                          <p:val>
                                            <p:strVal val="1+#ppt_h/2"/>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1000" fill="hold"/>
                                        <p:tgtEl>
                                          <p:spTgt spid="33"/>
                                        </p:tgtEl>
                                        <p:attrNameLst>
                                          <p:attrName>ppt_x</p:attrName>
                                        </p:attrNameLst>
                                      </p:cBhvr>
                                      <p:tavLst>
                                        <p:tav tm="0">
                                          <p:val>
                                            <p:strVal val="0-#ppt_w/2"/>
                                          </p:val>
                                        </p:tav>
                                        <p:tav tm="100000">
                                          <p:val>
                                            <p:strVal val="#ppt_x"/>
                                          </p:val>
                                        </p:tav>
                                      </p:tavLst>
                                    </p:anim>
                                    <p:anim calcmode="lin" valueType="num">
                                      <p:cBhvr additive="base">
                                        <p:cTn id="84" dur="1000" fill="hold"/>
                                        <p:tgtEl>
                                          <p:spTgt spid="33"/>
                                        </p:tgtEl>
                                        <p:attrNameLst>
                                          <p:attrName>ppt_y</p:attrName>
                                        </p:attrNameLst>
                                      </p:cBhvr>
                                      <p:tavLst>
                                        <p:tav tm="0">
                                          <p:val>
                                            <p:strVal val="#ppt_y"/>
                                          </p:val>
                                        </p:tav>
                                        <p:tav tm="100000">
                                          <p:val>
                                            <p:strVal val="#ppt_y"/>
                                          </p:val>
                                        </p:tav>
                                      </p:tavLst>
                                    </p:anim>
                                  </p:childTnLst>
                                </p:cTn>
                              </p:par>
                              <p:par>
                                <p:cTn id="85" presetID="2" presetClass="entr" presetSubtype="12"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1000" fill="hold"/>
                                        <p:tgtEl>
                                          <p:spTgt spid="34"/>
                                        </p:tgtEl>
                                        <p:attrNameLst>
                                          <p:attrName>ppt_x</p:attrName>
                                        </p:attrNameLst>
                                      </p:cBhvr>
                                      <p:tavLst>
                                        <p:tav tm="0">
                                          <p:val>
                                            <p:strVal val="0-#ppt_w/2"/>
                                          </p:val>
                                        </p:tav>
                                        <p:tav tm="100000">
                                          <p:val>
                                            <p:strVal val="#ppt_x"/>
                                          </p:val>
                                        </p:tav>
                                      </p:tavLst>
                                    </p:anim>
                                    <p:anim calcmode="lin" valueType="num">
                                      <p:cBhvr additive="base">
                                        <p:cTn id="88" dur="1000" fill="hold"/>
                                        <p:tgtEl>
                                          <p:spTgt spid="34"/>
                                        </p:tgtEl>
                                        <p:attrNameLst>
                                          <p:attrName>ppt_y</p:attrName>
                                        </p:attrNameLst>
                                      </p:cBhvr>
                                      <p:tavLst>
                                        <p:tav tm="0">
                                          <p:val>
                                            <p:strVal val="1+#ppt_h/2"/>
                                          </p:val>
                                        </p:tav>
                                        <p:tav tm="100000">
                                          <p:val>
                                            <p:strVal val="#ppt_y"/>
                                          </p:val>
                                        </p:tav>
                                      </p:tavLst>
                                    </p:anim>
                                  </p:childTnLst>
                                </p:cTn>
                              </p:par>
                              <p:par>
                                <p:cTn id="89" presetID="2" presetClass="entr" presetSubtype="6"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1000" fill="hold"/>
                                        <p:tgtEl>
                                          <p:spTgt spid="35"/>
                                        </p:tgtEl>
                                        <p:attrNameLst>
                                          <p:attrName>ppt_x</p:attrName>
                                        </p:attrNameLst>
                                      </p:cBhvr>
                                      <p:tavLst>
                                        <p:tav tm="0">
                                          <p:val>
                                            <p:strVal val="1+#ppt_w/2"/>
                                          </p:val>
                                        </p:tav>
                                        <p:tav tm="100000">
                                          <p:val>
                                            <p:strVal val="#ppt_x"/>
                                          </p:val>
                                        </p:tav>
                                      </p:tavLst>
                                    </p:anim>
                                    <p:anim calcmode="lin" valueType="num">
                                      <p:cBhvr additive="base">
                                        <p:cTn id="92" dur="1000" fill="hold"/>
                                        <p:tgtEl>
                                          <p:spTgt spid="35"/>
                                        </p:tgtEl>
                                        <p:attrNameLst>
                                          <p:attrName>ppt_y</p:attrName>
                                        </p:attrNameLst>
                                      </p:cBhvr>
                                      <p:tavLst>
                                        <p:tav tm="0">
                                          <p:val>
                                            <p:strVal val="1+#ppt_h/2"/>
                                          </p:val>
                                        </p:tav>
                                        <p:tav tm="100000">
                                          <p:val>
                                            <p:strVal val="#ppt_y"/>
                                          </p:val>
                                        </p:tav>
                                      </p:tavLst>
                                    </p:anim>
                                  </p:childTnLst>
                                </p:cTn>
                              </p:par>
                              <p:par>
                                <p:cTn id="93" presetID="2" presetClass="entr" presetSubtype="9"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1000" fill="hold"/>
                                        <p:tgtEl>
                                          <p:spTgt spid="36"/>
                                        </p:tgtEl>
                                        <p:attrNameLst>
                                          <p:attrName>ppt_x</p:attrName>
                                        </p:attrNameLst>
                                      </p:cBhvr>
                                      <p:tavLst>
                                        <p:tav tm="0">
                                          <p:val>
                                            <p:strVal val="0-#ppt_w/2"/>
                                          </p:val>
                                        </p:tav>
                                        <p:tav tm="100000">
                                          <p:val>
                                            <p:strVal val="#ppt_x"/>
                                          </p:val>
                                        </p:tav>
                                      </p:tavLst>
                                    </p:anim>
                                    <p:anim calcmode="lin" valueType="num">
                                      <p:cBhvr additive="base">
                                        <p:cTn id="96" dur="1000" fill="hold"/>
                                        <p:tgtEl>
                                          <p:spTgt spid="36"/>
                                        </p:tgtEl>
                                        <p:attrNameLst>
                                          <p:attrName>ppt_y</p:attrName>
                                        </p:attrNameLst>
                                      </p:cBhvr>
                                      <p:tavLst>
                                        <p:tav tm="0">
                                          <p:val>
                                            <p:strVal val="0-#ppt_h/2"/>
                                          </p:val>
                                        </p:tav>
                                        <p:tav tm="100000">
                                          <p:val>
                                            <p:strVal val="#ppt_y"/>
                                          </p:val>
                                        </p:tav>
                                      </p:tavLst>
                                    </p:anim>
                                  </p:childTnLst>
                                </p:cTn>
                              </p:par>
                              <p:par>
                                <p:cTn id="97" presetID="2" presetClass="entr" presetSubtype="3"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additive="base">
                                        <p:cTn id="99" dur="1000" fill="hold"/>
                                        <p:tgtEl>
                                          <p:spTgt spid="37"/>
                                        </p:tgtEl>
                                        <p:attrNameLst>
                                          <p:attrName>ppt_x</p:attrName>
                                        </p:attrNameLst>
                                      </p:cBhvr>
                                      <p:tavLst>
                                        <p:tav tm="0">
                                          <p:val>
                                            <p:strVal val="1+#ppt_w/2"/>
                                          </p:val>
                                        </p:tav>
                                        <p:tav tm="100000">
                                          <p:val>
                                            <p:strVal val="#ppt_x"/>
                                          </p:val>
                                        </p:tav>
                                      </p:tavLst>
                                    </p:anim>
                                    <p:anim calcmode="lin" valueType="num">
                                      <p:cBhvr additive="base">
                                        <p:cTn id="100" dur="1000" fill="hold"/>
                                        <p:tgtEl>
                                          <p:spTgt spid="37"/>
                                        </p:tgtEl>
                                        <p:attrNameLst>
                                          <p:attrName>ppt_y</p:attrName>
                                        </p:attrNameLst>
                                      </p:cBhvr>
                                      <p:tavLst>
                                        <p:tav tm="0">
                                          <p:val>
                                            <p:strVal val="0-#ppt_h/2"/>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 calcmode="lin" valueType="num">
                                      <p:cBhvr additive="base">
                                        <p:cTn id="103" dur="1000" fill="hold"/>
                                        <p:tgtEl>
                                          <p:spTgt spid="39"/>
                                        </p:tgtEl>
                                        <p:attrNameLst>
                                          <p:attrName>ppt_x</p:attrName>
                                        </p:attrNameLst>
                                      </p:cBhvr>
                                      <p:tavLst>
                                        <p:tav tm="0">
                                          <p:val>
                                            <p:strVal val="0-#ppt_w/2"/>
                                          </p:val>
                                        </p:tav>
                                        <p:tav tm="100000">
                                          <p:val>
                                            <p:strVal val="#ppt_x"/>
                                          </p:val>
                                        </p:tav>
                                      </p:tavLst>
                                    </p:anim>
                                    <p:anim calcmode="lin" valueType="num">
                                      <p:cBhvr additive="base">
                                        <p:cTn id="104" dur="1000" fill="hold"/>
                                        <p:tgtEl>
                                          <p:spTgt spid="39"/>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1000" fill="hold"/>
                                        <p:tgtEl>
                                          <p:spTgt spid="40"/>
                                        </p:tgtEl>
                                        <p:attrNameLst>
                                          <p:attrName>ppt_x</p:attrName>
                                        </p:attrNameLst>
                                      </p:cBhvr>
                                      <p:tavLst>
                                        <p:tav tm="0">
                                          <p:val>
                                            <p:strVal val="1+#ppt_w/2"/>
                                          </p:val>
                                        </p:tav>
                                        <p:tav tm="100000">
                                          <p:val>
                                            <p:strVal val="#ppt_x"/>
                                          </p:val>
                                        </p:tav>
                                      </p:tavLst>
                                    </p:anim>
                                    <p:anim calcmode="lin" valueType="num">
                                      <p:cBhvr additive="base">
                                        <p:cTn id="108" dur="1000" fill="hold"/>
                                        <p:tgtEl>
                                          <p:spTgt spid="40"/>
                                        </p:tgtEl>
                                        <p:attrNameLst>
                                          <p:attrName>ppt_y</p:attrName>
                                        </p:attrNameLst>
                                      </p:cBhvr>
                                      <p:tavLst>
                                        <p:tav tm="0">
                                          <p:val>
                                            <p:strVal val="#ppt_y"/>
                                          </p:val>
                                        </p:tav>
                                        <p:tav tm="100000">
                                          <p:val>
                                            <p:strVal val="#ppt_y"/>
                                          </p:val>
                                        </p:tav>
                                      </p:tavLst>
                                    </p:anim>
                                  </p:childTnLst>
                                </p:cTn>
                              </p:par>
                              <p:par>
                                <p:cTn id="109" presetID="2" presetClass="entr" presetSubtype="6" fill="hold" grpId="0"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1000" fill="hold"/>
                                        <p:tgtEl>
                                          <p:spTgt spid="41"/>
                                        </p:tgtEl>
                                        <p:attrNameLst>
                                          <p:attrName>ppt_x</p:attrName>
                                        </p:attrNameLst>
                                      </p:cBhvr>
                                      <p:tavLst>
                                        <p:tav tm="0">
                                          <p:val>
                                            <p:strVal val="1+#ppt_w/2"/>
                                          </p:val>
                                        </p:tav>
                                        <p:tav tm="100000">
                                          <p:val>
                                            <p:strVal val="#ppt_x"/>
                                          </p:val>
                                        </p:tav>
                                      </p:tavLst>
                                    </p:anim>
                                    <p:anim calcmode="lin" valueType="num">
                                      <p:cBhvr additive="base">
                                        <p:cTn id="112" dur="1000" fill="hold"/>
                                        <p:tgtEl>
                                          <p:spTgt spid="41"/>
                                        </p:tgtEl>
                                        <p:attrNameLst>
                                          <p:attrName>ppt_y</p:attrName>
                                        </p:attrNameLst>
                                      </p:cBhvr>
                                      <p:tavLst>
                                        <p:tav tm="0">
                                          <p:val>
                                            <p:strVal val="1+#ppt_h/2"/>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 calcmode="lin" valueType="num">
                                      <p:cBhvr additive="base">
                                        <p:cTn id="115" dur="1000" fill="hold"/>
                                        <p:tgtEl>
                                          <p:spTgt spid="42"/>
                                        </p:tgtEl>
                                        <p:attrNameLst>
                                          <p:attrName>ppt_x</p:attrName>
                                        </p:attrNameLst>
                                      </p:cBhvr>
                                      <p:tavLst>
                                        <p:tav tm="0">
                                          <p:val>
                                            <p:strVal val="1+#ppt_w/2"/>
                                          </p:val>
                                        </p:tav>
                                        <p:tav tm="100000">
                                          <p:val>
                                            <p:strVal val="#ppt_x"/>
                                          </p:val>
                                        </p:tav>
                                      </p:tavLst>
                                    </p:anim>
                                    <p:anim calcmode="lin" valueType="num">
                                      <p:cBhvr additive="base">
                                        <p:cTn id="116" dur="1000" fill="hold"/>
                                        <p:tgtEl>
                                          <p:spTgt spid="42"/>
                                        </p:tgtEl>
                                        <p:attrNameLst>
                                          <p:attrName>ppt_y</p:attrName>
                                        </p:attrNameLst>
                                      </p:cBhvr>
                                      <p:tavLst>
                                        <p:tav tm="0">
                                          <p:val>
                                            <p:strVal val="#ppt_y"/>
                                          </p:val>
                                        </p:tav>
                                        <p:tav tm="100000">
                                          <p:val>
                                            <p:strVal val="#ppt_y"/>
                                          </p:val>
                                        </p:tav>
                                      </p:tavLst>
                                    </p:anim>
                                  </p:childTnLst>
                                </p:cTn>
                              </p:par>
                              <p:par>
                                <p:cTn id="117" presetID="2" presetClass="entr" presetSubtype="1"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anim calcmode="lin" valueType="num">
                                      <p:cBhvr additive="base">
                                        <p:cTn id="119" dur="1000" fill="hold"/>
                                        <p:tgtEl>
                                          <p:spTgt spid="43"/>
                                        </p:tgtEl>
                                        <p:attrNameLst>
                                          <p:attrName>ppt_x</p:attrName>
                                        </p:attrNameLst>
                                      </p:cBhvr>
                                      <p:tavLst>
                                        <p:tav tm="0">
                                          <p:val>
                                            <p:strVal val="#ppt_x"/>
                                          </p:val>
                                        </p:tav>
                                        <p:tav tm="100000">
                                          <p:val>
                                            <p:strVal val="#ppt_x"/>
                                          </p:val>
                                        </p:tav>
                                      </p:tavLst>
                                    </p:anim>
                                    <p:anim calcmode="lin" valueType="num">
                                      <p:cBhvr additive="base">
                                        <p:cTn id="120" dur="1000" fill="hold"/>
                                        <p:tgtEl>
                                          <p:spTgt spid="43"/>
                                        </p:tgtEl>
                                        <p:attrNameLst>
                                          <p:attrName>ppt_y</p:attrName>
                                        </p:attrNameLst>
                                      </p:cBhvr>
                                      <p:tavLst>
                                        <p:tav tm="0">
                                          <p:val>
                                            <p:strVal val="0-#ppt_h/2"/>
                                          </p:val>
                                        </p:tav>
                                        <p:tav tm="100000">
                                          <p:val>
                                            <p:strVal val="#ppt_y"/>
                                          </p:val>
                                        </p:tav>
                                      </p:tavLst>
                                    </p:anim>
                                  </p:childTnLst>
                                </p:cTn>
                              </p:par>
                              <p:par>
                                <p:cTn id="121" presetID="2" presetClass="entr" presetSubtype="12" fill="hold" grpId="0" nodeType="with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1000" fill="hold"/>
                                        <p:tgtEl>
                                          <p:spTgt spid="45"/>
                                        </p:tgtEl>
                                        <p:attrNameLst>
                                          <p:attrName>ppt_x</p:attrName>
                                        </p:attrNameLst>
                                      </p:cBhvr>
                                      <p:tavLst>
                                        <p:tav tm="0">
                                          <p:val>
                                            <p:strVal val="0-#ppt_w/2"/>
                                          </p:val>
                                        </p:tav>
                                        <p:tav tm="100000">
                                          <p:val>
                                            <p:strVal val="#ppt_x"/>
                                          </p:val>
                                        </p:tav>
                                      </p:tavLst>
                                    </p:anim>
                                    <p:anim calcmode="lin" valueType="num">
                                      <p:cBhvr additive="base">
                                        <p:cTn id="124" dur="1000" fill="hold"/>
                                        <p:tgtEl>
                                          <p:spTgt spid="45"/>
                                        </p:tgtEl>
                                        <p:attrNameLst>
                                          <p:attrName>ppt_y</p:attrName>
                                        </p:attrNameLst>
                                      </p:cBhvr>
                                      <p:tavLst>
                                        <p:tav tm="0">
                                          <p:val>
                                            <p:strVal val="1+#ppt_h/2"/>
                                          </p:val>
                                        </p:tav>
                                        <p:tav tm="100000">
                                          <p:val>
                                            <p:strVal val="#ppt_y"/>
                                          </p:val>
                                        </p:tav>
                                      </p:tavLst>
                                    </p:anim>
                                  </p:childTnLst>
                                </p:cTn>
                              </p:par>
                              <p:par>
                                <p:cTn id="125" presetID="2" presetClass="entr" presetSubtype="12"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additive="base">
                                        <p:cTn id="127" dur="1000" fill="hold"/>
                                        <p:tgtEl>
                                          <p:spTgt spid="46"/>
                                        </p:tgtEl>
                                        <p:attrNameLst>
                                          <p:attrName>ppt_x</p:attrName>
                                        </p:attrNameLst>
                                      </p:cBhvr>
                                      <p:tavLst>
                                        <p:tav tm="0">
                                          <p:val>
                                            <p:strVal val="0-#ppt_w/2"/>
                                          </p:val>
                                        </p:tav>
                                        <p:tav tm="100000">
                                          <p:val>
                                            <p:strVal val="#ppt_x"/>
                                          </p:val>
                                        </p:tav>
                                      </p:tavLst>
                                    </p:anim>
                                    <p:anim calcmode="lin" valueType="num">
                                      <p:cBhvr additive="base">
                                        <p:cTn id="128" dur="1000" fill="hold"/>
                                        <p:tgtEl>
                                          <p:spTgt spid="46"/>
                                        </p:tgtEl>
                                        <p:attrNameLst>
                                          <p:attrName>ppt_y</p:attrName>
                                        </p:attrNameLst>
                                      </p:cBhvr>
                                      <p:tavLst>
                                        <p:tav tm="0">
                                          <p:val>
                                            <p:strVal val="1+#ppt_h/2"/>
                                          </p:val>
                                        </p:tav>
                                        <p:tav tm="100000">
                                          <p:val>
                                            <p:strVal val="#ppt_y"/>
                                          </p:val>
                                        </p:tav>
                                      </p:tavLst>
                                    </p:anim>
                                  </p:childTnLst>
                                </p:cTn>
                              </p:par>
                              <p:par>
                                <p:cTn id="129" presetID="2" presetClass="entr" presetSubtype="12" fill="hold" grpId="0" nodeType="withEffect">
                                  <p:stCondLst>
                                    <p:cond delay="0"/>
                                  </p:stCondLst>
                                  <p:childTnLst>
                                    <p:set>
                                      <p:cBhvr>
                                        <p:cTn id="130" dur="1" fill="hold">
                                          <p:stCondLst>
                                            <p:cond delay="0"/>
                                          </p:stCondLst>
                                        </p:cTn>
                                        <p:tgtEl>
                                          <p:spTgt spid="47"/>
                                        </p:tgtEl>
                                        <p:attrNameLst>
                                          <p:attrName>style.visibility</p:attrName>
                                        </p:attrNameLst>
                                      </p:cBhvr>
                                      <p:to>
                                        <p:strVal val="visible"/>
                                      </p:to>
                                    </p:set>
                                    <p:anim calcmode="lin" valueType="num">
                                      <p:cBhvr additive="base">
                                        <p:cTn id="131" dur="1000" fill="hold"/>
                                        <p:tgtEl>
                                          <p:spTgt spid="47"/>
                                        </p:tgtEl>
                                        <p:attrNameLst>
                                          <p:attrName>ppt_x</p:attrName>
                                        </p:attrNameLst>
                                      </p:cBhvr>
                                      <p:tavLst>
                                        <p:tav tm="0">
                                          <p:val>
                                            <p:strVal val="0-#ppt_w/2"/>
                                          </p:val>
                                        </p:tav>
                                        <p:tav tm="100000">
                                          <p:val>
                                            <p:strVal val="#ppt_x"/>
                                          </p:val>
                                        </p:tav>
                                      </p:tavLst>
                                    </p:anim>
                                    <p:anim calcmode="lin" valueType="num">
                                      <p:cBhvr additive="base">
                                        <p:cTn id="132" dur="1000" fill="hold"/>
                                        <p:tgtEl>
                                          <p:spTgt spid="47"/>
                                        </p:tgtEl>
                                        <p:attrNameLst>
                                          <p:attrName>ppt_y</p:attrName>
                                        </p:attrNameLst>
                                      </p:cBhvr>
                                      <p:tavLst>
                                        <p:tav tm="0">
                                          <p:val>
                                            <p:strVal val="1+#ppt_h/2"/>
                                          </p:val>
                                        </p:tav>
                                        <p:tav tm="100000">
                                          <p:val>
                                            <p:strVal val="#ppt_y"/>
                                          </p:val>
                                        </p:tav>
                                      </p:tavLst>
                                    </p:anim>
                                  </p:childTnLst>
                                </p:cTn>
                              </p:par>
                              <p:par>
                                <p:cTn id="133" presetID="2" presetClass="entr" presetSubtype="12" fill="hold" grpId="0" nodeType="withEffect">
                                  <p:stCondLst>
                                    <p:cond delay="0"/>
                                  </p:stCondLst>
                                  <p:childTnLst>
                                    <p:set>
                                      <p:cBhvr>
                                        <p:cTn id="134" dur="1" fill="hold">
                                          <p:stCondLst>
                                            <p:cond delay="0"/>
                                          </p:stCondLst>
                                        </p:cTn>
                                        <p:tgtEl>
                                          <p:spTgt spid="48"/>
                                        </p:tgtEl>
                                        <p:attrNameLst>
                                          <p:attrName>style.visibility</p:attrName>
                                        </p:attrNameLst>
                                      </p:cBhvr>
                                      <p:to>
                                        <p:strVal val="visible"/>
                                      </p:to>
                                    </p:set>
                                    <p:anim calcmode="lin" valueType="num">
                                      <p:cBhvr additive="base">
                                        <p:cTn id="135" dur="1000" fill="hold"/>
                                        <p:tgtEl>
                                          <p:spTgt spid="48"/>
                                        </p:tgtEl>
                                        <p:attrNameLst>
                                          <p:attrName>ppt_x</p:attrName>
                                        </p:attrNameLst>
                                      </p:cBhvr>
                                      <p:tavLst>
                                        <p:tav tm="0">
                                          <p:val>
                                            <p:strVal val="0-#ppt_w/2"/>
                                          </p:val>
                                        </p:tav>
                                        <p:tav tm="100000">
                                          <p:val>
                                            <p:strVal val="#ppt_x"/>
                                          </p:val>
                                        </p:tav>
                                      </p:tavLst>
                                    </p:anim>
                                    <p:anim calcmode="lin" valueType="num">
                                      <p:cBhvr additive="base">
                                        <p:cTn id="136" dur="1000" fill="hold"/>
                                        <p:tgtEl>
                                          <p:spTgt spid="48"/>
                                        </p:tgtEl>
                                        <p:attrNameLst>
                                          <p:attrName>ppt_y</p:attrName>
                                        </p:attrNameLst>
                                      </p:cBhvr>
                                      <p:tavLst>
                                        <p:tav tm="0">
                                          <p:val>
                                            <p:strVal val="1+#ppt_h/2"/>
                                          </p:val>
                                        </p:tav>
                                        <p:tav tm="100000">
                                          <p:val>
                                            <p:strVal val="#ppt_y"/>
                                          </p:val>
                                        </p:tav>
                                      </p:tavLst>
                                    </p:anim>
                                  </p:childTnLst>
                                </p:cTn>
                              </p:par>
                              <p:par>
                                <p:cTn id="137" presetID="2" presetClass="entr" presetSubtype="12" fill="hold" grpId="0" nodeType="withEffect">
                                  <p:stCondLst>
                                    <p:cond delay="0"/>
                                  </p:stCondLst>
                                  <p:childTnLst>
                                    <p:set>
                                      <p:cBhvr>
                                        <p:cTn id="138" dur="1" fill="hold">
                                          <p:stCondLst>
                                            <p:cond delay="0"/>
                                          </p:stCondLst>
                                        </p:cTn>
                                        <p:tgtEl>
                                          <p:spTgt spid="49"/>
                                        </p:tgtEl>
                                        <p:attrNameLst>
                                          <p:attrName>style.visibility</p:attrName>
                                        </p:attrNameLst>
                                      </p:cBhvr>
                                      <p:to>
                                        <p:strVal val="visible"/>
                                      </p:to>
                                    </p:set>
                                    <p:anim calcmode="lin" valueType="num">
                                      <p:cBhvr additive="base">
                                        <p:cTn id="139" dur="1000" fill="hold"/>
                                        <p:tgtEl>
                                          <p:spTgt spid="49"/>
                                        </p:tgtEl>
                                        <p:attrNameLst>
                                          <p:attrName>ppt_x</p:attrName>
                                        </p:attrNameLst>
                                      </p:cBhvr>
                                      <p:tavLst>
                                        <p:tav tm="0">
                                          <p:val>
                                            <p:strVal val="0-#ppt_w/2"/>
                                          </p:val>
                                        </p:tav>
                                        <p:tav tm="100000">
                                          <p:val>
                                            <p:strVal val="#ppt_x"/>
                                          </p:val>
                                        </p:tav>
                                      </p:tavLst>
                                    </p:anim>
                                    <p:anim calcmode="lin" valueType="num">
                                      <p:cBhvr additive="base">
                                        <p:cTn id="140" dur="1000" fill="hold"/>
                                        <p:tgtEl>
                                          <p:spTgt spid="49"/>
                                        </p:tgtEl>
                                        <p:attrNameLst>
                                          <p:attrName>ppt_y</p:attrName>
                                        </p:attrNameLst>
                                      </p:cBhvr>
                                      <p:tavLst>
                                        <p:tav tm="0">
                                          <p:val>
                                            <p:strVal val="1+#ppt_h/2"/>
                                          </p:val>
                                        </p:tav>
                                        <p:tav tm="100000">
                                          <p:val>
                                            <p:strVal val="#ppt_y"/>
                                          </p:val>
                                        </p:tav>
                                      </p:tavLst>
                                    </p:anim>
                                  </p:childTnLst>
                                </p:cTn>
                              </p:par>
                              <p:par>
                                <p:cTn id="141" presetID="2" presetClass="entr" presetSubtype="12" fill="hold" grpId="0" nodeType="withEffect">
                                  <p:stCondLst>
                                    <p:cond delay="0"/>
                                  </p:stCondLst>
                                  <p:childTnLst>
                                    <p:set>
                                      <p:cBhvr>
                                        <p:cTn id="142" dur="1" fill="hold">
                                          <p:stCondLst>
                                            <p:cond delay="0"/>
                                          </p:stCondLst>
                                        </p:cTn>
                                        <p:tgtEl>
                                          <p:spTgt spid="50"/>
                                        </p:tgtEl>
                                        <p:attrNameLst>
                                          <p:attrName>style.visibility</p:attrName>
                                        </p:attrNameLst>
                                      </p:cBhvr>
                                      <p:to>
                                        <p:strVal val="visible"/>
                                      </p:to>
                                    </p:set>
                                    <p:anim calcmode="lin" valueType="num">
                                      <p:cBhvr additive="base">
                                        <p:cTn id="143" dur="1000" fill="hold"/>
                                        <p:tgtEl>
                                          <p:spTgt spid="50"/>
                                        </p:tgtEl>
                                        <p:attrNameLst>
                                          <p:attrName>ppt_x</p:attrName>
                                        </p:attrNameLst>
                                      </p:cBhvr>
                                      <p:tavLst>
                                        <p:tav tm="0">
                                          <p:val>
                                            <p:strVal val="0-#ppt_w/2"/>
                                          </p:val>
                                        </p:tav>
                                        <p:tav tm="100000">
                                          <p:val>
                                            <p:strVal val="#ppt_x"/>
                                          </p:val>
                                        </p:tav>
                                      </p:tavLst>
                                    </p:anim>
                                    <p:anim calcmode="lin" valueType="num">
                                      <p:cBhvr additive="base">
                                        <p:cTn id="144" dur="1000" fill="hold"/>
                                        <p:tgtEl>
                                          <p:spTgt spid="50"/>
                                        </p:tgtEl>
                                        <p:attrNameLst>
                                          <p:attrName>ppt_y</p:attrName>
                                        </p:attrNameLst>
                                      </p:cBhvr>
                                      <p:tavLst>
                                        <p:tav tm="0">
                                          <p:val>
                                            <p:strVal val="1+#ppt_h/2"/>
                                          </p:val>
                                        </p:tav>
                                        <p:tav tm="100000">
                                          <p:val>
                                            <p:strVal val="#ppt_y"/>
                                          </p:val>
                                        </p:tav>
                                      </p:tavLst>
                                    </p:anim>
                                  </p:childTnLst>
                                </p:cTn>
                              </p:par>
                              <p:par>
                                <p:cTn id="145" presetID="2" presetClass="entr" presetSubtype="12" fill="hold" grpId="0" nodeType="withEffect">
                                  <p:stCondLst>
                                    <p:cond delay="0"/>
                                  </p:stCondLst>
                                  <p:childTnLst>
                                    <p:set>
                                      <p:cBhvr>
                                        <p:cTn id="146" dur="1" fill="hold">
                                          <p:stCondLst>
                                            <p:cond delay="0"/>
                                          </p:stCondLst>
                                        </p:cTn>
                                        <p:tgtEl>
                                          <p:spTgt spid="51"/>
                                        </p:tgtEl>
                                        <p:attrNameLst>
                                          <p:attrName>style.visibility</p:attrName>
                                        </p:attrNameLst>
                                      </p:cBhvr>
                                      <p:to>
                                        <p:strVal val="visible"/>
                                      </p:to>
                                    </p:set>
                                    <p:anim calcmode="lin" valueType="num">
                                      <p:cBhvr additive="base">
                                        <p:cTn id="147" dur="1000" fill="hold"/>
                                        <p:tgtEl>
                                          <p:spTgt spid="51"/>
                                        </p:tgtEl>
                                        <p:attrNameLst>
                                          <p:attrName>ppt_x</p:attrName>
                                        </p:attrNameLst>
                                      </p:cBhvr>
                                      <p:tavLst>
                                        <p:tav tm="0">
                                          <p:val>
                                            <p:strVal val="0-#ppt_w/2"/>
                                          </p:val>
                                        </p:tav>
                                        <p:tav tm="100000">
                                          <p:val>
                                            <p:strVal val="#ppt_x"/>
                                          </p:val>
                                        </p:tav>
                                      </p:tavLst>
                                    </p:anim>
                                    <p:anim calcmode="lin" valueType="num">
                                      <p:cBhvr additive="base">
                                        <p:cTn id="148" dur="1000" fill="hold"/>
                                        <p:tgtEl>
                                          <p:spTgt spid="51"/>
                                        </p:tgtEl>
                                        <p:attrNameLst>
                                          <p:attrName>ppt_y</p:attrName>
                                        </p:attrNameLst>
                                      </p:cBhvr>
                                      <p:tavLst>
                                        <p:tav tm="0">
                                          <p:val>
                                            <p:strVal val="1+#ppt_h/2"/>
                                          </p:val>
                                        </p:tav>
                                        <p:tav tm="100000">
                                          <p:val>
                                            <p:strVal val="#ppt_y"/>
                                          </p:val>
                                        </p:tav>
                                      </p:tavLst>
                                    </p:anim>
                                  </p:childTnLst>
                                </p:cTn>
                              </p:par>
                              <p:par>
                                <p:cTn id="149" presetID="2" presetClass="entr" presetSubtype="12" fill="hold" grpId="0" nodeType="withEffect">
                                  <p:stCondLst>
                                    <p:cond delay="0"/>
                                  </p:stCondLst>
                                  <p:childTnLst>
                                    <p:set>
                                      <p:cBhvr>
                                        <p:cTn id="150" dur="1" fill="hold">
                                          <p:stCondLst>
                                            <p:cond delay="0"/>
                                          </p:stCondLst>
                                        </p:cTn>
                                        <p:tgtEl>
                                          <p:spTgt spid="56"/>
                                        </p:tgtEl>
                                        <p:attrNameLst>
                                          <p:attrName>style.visibility</p:attrName>
                                        </p:attrNameLst>
                                      </p:cBhvr>
                                      <p:to>
                                        <p:strVal val="visible"/>
                                      </p:to>
                                    </p:set>
                                    <p:anim calcmode="lin" valueType="num">
                                      <p:cBhvr additive="base">
                                        <p:cTn id="151" dur="1000" fill="hold"/>
                                        <p:tgtEl>
                                          <p:spTgt spid="56"/>
                                        </p:tgtEl>
                                        <p:attrNameLst>
                                          <p:attrName>ppt_x</p:attrName>
                                        </p:attrNameLst>
                                      </p:cBhvr>
                                      <p:tavLst>
                                        <p:tav tm="0">
                                          <p:val>
                                            <p:strVal val="0-#ppt_w/2"/>
                                          </p:val>
                                        </p:tav>
                                        <p:tav tm="100000">
                                          <p:val>
                                            <p:strVal val="#ppt_x"/>
                                          </p:val>
                                        </p:tav>
                                      </p:tavLst>
                                    </p:anim>
                                    <p:anim calcmode="lin" valueType="num">
                                      <p:cBhvr additive="base">
                                        <p:cTn id="152" dur="1000" fill="hold"/>
                                        <p:tgtEl>
                                          <p:spTgt spid="56"/>
                                        </p:tgtEl>
                                        <p:attrNameLst>
                                          <p:attrName>ppt_y</p:attrName>
                                        </p:attrNameLst>
                                      </p:cBhvr>
                                      <p:tavLst>
                                        <p:tav tm="0">
                                          <p:val>
                                            <p:strVal val="1+#ppt_h/2"/>
                                          </p:val>
                                        </p:tav>
                                        <p:tav tm="100000">
                                          <p:val>
                                            <p:strVal val="#ppt_y"/>
                                          </p:val>
                                        </p:tav>
                                      </p:tavLst>
                                    </p:anim>
                                  </p:childTnLst>
                                </p:cTn>
                              </p:par>
                              <p:par>
                                <p:cTn id="153" presetID="2" presetClass="entr" presetSubtype="12"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 calcmode="lin" valueType="num">
                                      <p:cBhvr additive="base">
                                        <p:cTn id="155" dur="1000" fill="hold"/>
                                        <p:tgtEl>
                                          <p:spTgt spid="57"/>
                                        </p:tgtEl>
                                        <p:attrNameLst>
                                          <p:attrName>ppt_x</p:attrName>
                                        </p:attrNameLst>
                                      </p:cBhvr>
                                      <p:tavLst>
                                        <p:tav tm="0">
                                          <p:val>
                                            <p:strVal val="0-#ppt_w/2"/>
                                          </p:val>
                                        </p:tav>
                                        <p:tav tm="100000">
                                          <p:val>
                                            <p:strVal val="#ppt_x"/>
                                          </p:val>
                                        </p:tav>
                                      </p:tavLst>
                                    </p:anim>
                                    <p:anim calcmode="lin" valueType="num">
                                      <p:cBhvr additive="base">
                                        <p:cTn id="156" dur="1000" fill="hold"/>
                                        <p:tgtEl>
                                          <p:spTgt spid="57"/>
                                        </p:tgtEl>
                                        <p:attrNameLst>
                                          <p:attrName>ppt_y</p:attrName>
                                        </p:attrNameLst>
                                      </p:cBhvr>
                                      <p:tavLst>
                                        <p:tav tm="0">
                                          <p:val>
                                            <p:strVal val="1+#ppt_h/2"/>
                                          </p:val>
                                        </p:tav>
                                        <p:tav tm="100000">
                                          <p:val>
                                            <p:strVal val="#ppt_y"/>
                                          </p:val>
                                        </p:tav>
                                      </p:tavLst>
                                    </p:anim>
                                  </p:childTnLst>
                                </p:cTn>
                              </p:par>
                              <p:par>
                                <p:cTn id="157" presetID="2" presetClass="entr" presetSubtype="12" fill="hold" grpId="0" nodeType="withEffect">
                                  <p:stCondLst>
                                    <p:cond delay="0"/>
                                  </p:stCondLst>
                                  <p:childTnLst>
                                    <p:set>
                                      <p:cBhvr>
                                        <p:cTn id="158" dur="1" fill="hold">
                                          <p:stCondLst>
                                            <p:cond delay="0"/>
                                          </p:stCondLst>
                                        </p:cTn>
                                        <p:tgtEl>
                                          <p:spTgt spid="58"/>
                                        </p:tgtEl>
                                        <p:attrNameLst>
                                          <p:attrName>style.visibility</p:attrName>
                                        </p:attrNameLst>
                                      </p:cBhvr>
                                      <p:to>
                                        <p:strVal val="visible"/>
                                      </p:to>
                                    </p:set>
                                    <p:anim calcmode="lin" valueType="num">
                                      <p:cBhvr additive="base">
                                        <p:cTn id="159" dur="1000" fill="hold"/>
                                        <p:tgtEl>
                                          <p:spTgt spid="58"/>
                                        </p:tgtEl>
                                        <p:attrNameLst>
                                          <p:attrName>ppt_x</p:attrName>
                                        </p:attrNameLst>
                                      </p:cBhvr>
                                      <p:tavLst>
                                        <p:tav tm="0">
                                          <p:val>
                                            <p:strVal val="0-#ppt_w/2"/>
                                          </p:val>
                                        </p:tav>
                                        <p:tav tm="100000">
                                          <p:val>
                                            <p:strVal val="#ppt_x"/>
                                          </p:val>
                                        </p:tav>
                                      </p:tavLst>
                                    </p:anim>
                                    <p:anim calcmode="lin" valueType="num">
                                      <p:cBhvr additive="base">
                                        <p:cTn id="160" dur="1000" fill="hold"/>
                                        <p:tgtEl>
                                          <p:spTgt spid="58"/>
                                        </p:tgtEl>
                                        <p:attrNameLst>
                                          <p:attrName>ppt_y</p:attrName>
                                        </p:attrNameLst>
                                      </p:cBhvr>
                                      <p:tavLst>
                                        <p:tav tm="0">
                                          <p:val>
                                            <p:strVal val="1+#ppt_h/2"/>
                                          </p:val>
                                        </p:tav>
                                        <p:tav tm="100000">
                                          <p:val>
                                            <p:strVal val="#ppt_y"/>
                                          </p:val>
                                        </p:tav>
                                      </p:tavLst>
                                    </p:anim>
                                  </p:childTnLst>
                                </p:cTn>
                              </p:par>
                              <p:par>
                                <p:cTn id="161" presetID="2" presetClass="entr" presetSubtype="12" fill="hold" grpId="0" nodeType="withEffect">
                                  <p:stCondLst>
                                    <p:cond delay="0"/>
                                  </p:stCondLst>
                                  <p:childTnLst>
                                    <p:set>
                                      <p:cBhvr>
                                        <p:cTn id="162" dur="1" fill="hold">
                                          <p:stCondLst>
                                            <p:cond delay="0"/>
                                          </p:stCondLst>
                                        </p:cTn>
                                        <p:tgtEl>
                                          <p:spTgt spid="60"/>
                                        </p:tgtEl>
                                        <p:attrNameLst>
                                          <p:attrName>style.visibility</p:attrName>
                                        </p:attrNameLst>
                                      </p:cBhvr>
                                      <p:to>
                                        <p:strVal val="visible"/>
                                      </p:to>
                                    </p:set>
                                    <p:anim calcmode="lin" valueType="num">
                                      <p:cBhvr additive="base">
                                        <p:cTn id="163" dur="1000" fill="hold"/>
                                        <p:tgtEl>
                                          <p:spTgt spid="60"/>
                                        </p:tgtEl>
                                        <p:attrNameLst>
                                          <p:attrName>ppt_x</p:attrName>
                                        </p:attrNameLst>
                                      </p:cBhvr>
                                      <p:tavLst>
                                        <p:tav tm="0">
                                          <p:val>
                                            <p:strVal val="0-#ppt_w/2"/>
                                          </p:val>
                                        </p:tav>
                                        <p:tav tm="100000">
                                          <p:val>
                                            <p:strVal val="#ppt_x"/>
                                          </p:val>
                                        </p:tav>
                                      </p:tavLst>
                                    </p:anim>
                                    <p:anim calcmode="lin" valueType="num">
                                      <p:cBhvr additive="base">
                                        <p:cTn id="164" dur="1000" fill="hold"/>
                                        <p:tgtEl>
                                          <p:spTgt spid="60"/>
                                        </p:tgtEl>
                                        <p:attrNameLst>
                                          <p:attrName>ppt_y</p:attrName>
                                        </p:attrNameLst>
                                      </p:cBhvr>
                                      <p:tavLst>
                                        <p:tav tm="0">
                                          <p:val>
                                            <p:strVal val="1+#ppt_h/2"/>
                                          </p:val>
                                        </p:tav>
                                        <p:tav tm="100000">
                                          <p:val>
                                            <p:strVal val="#ppt_y"/>
                                          </p:val>
                                        </p:tav>
                                      </p:tavLst>
                                    </p:anim>
                                  </p:childTnLst>
                                </p:cTn>
                              </p:par>
                              <p:par>
                                <p:cTn id="165" presetID="2" presetClass="entr" presetSubtype="8" fill="hold" grpId="0" nodeType="withEffect">
                                  <p:stCondLst>
                                    <p:cond delay="0"/>
                                  </p:stCondLst>
                                  <p:childTnLst>
                                    <p:set>
                                      <p:cBhvr>
                                        <p:cTn id="166" dur="1" fill="hold">
                                          <p:stCondLst>
                                            <p:cond delay="0"/>
                                          </p:stCondLst>
                                        </p:cTn>
                                        <p:tgtEl>
                                          <p:spTgt spid="63"/>
                                        </p:tgtEl>
                                        <p:attrNameLst>
                                          <p:attrName>style.visibility</p:attrName>
                                        </p:attrNameLst>
                                      </p:cBhvr>
                                      <p:to>
                                        <p:strVal val="visible"/>
                                      </p:to>
                                    </p:set>
                                    <p:anim calcmode="lin" valueType="num">
                                      <p:cBhvr additive="base">
                                        <p:cTn id="167" dur="1000" fill="hold"/>
                                        <p:tgtEl>
                                          <p:spTgt spid="63"/>
                                        </p:tgtEl>
                                        <p:attrNameLst>
                                          <p:attrName>ppt_x</p:attrName>
                                        </p:attrNameLst>
                                      </p:cBhvr>
                                      <p:tavLst>
                                        <p:tav tm="0">
                                          <p:val>
                                            <p:strVal val="0-#ppt_w/2"/>
                                          </p:val>
                                        </p:tav>
                                        <p:tav tm="100000">
                                          <p:val>
                                            <p:strVal val="#ppt_x"/>
                                          </p:val>
                                        </p:tav>
                                      </p:tavLst>
                                    </p:anim>
                                    <p:anim calcmode="lin" valueType="num">
                                      <p:cBhvr additive="base">
                                        <p:cTn id="168" dur="1000" fill="hold"/>
                                        <p:tgtEl>
                                          <p:spTgt spid="63"/>
                                        </p:tgtEl>
                                        <p:attrNameLst>
                                          <p:attrName>ppt_y</p:attrName>
                                        </p:attrNameLst>
                                      </p:cBhvr>
                                      <p:tavLst>
                                        <p:tav tm="0">
                                          <p:val>
                                            <p:strVal val="#ppt_y"/>
                                          </p:val>
                                        </p:tav>
                                        <p:tav tm="100000">
                                          <p:val>
                                            <p:strVal val="#ppt_y"/>
                                          </p:val>
                                        </p:tav>
                                      </p:tavLst>
                                    </p:anim>
                                  </p:childTnLst>
                                </p:cTn>
                              </p:par>
                              <p:par>
                                <p:cTn id="169" presetID="2" presetClass="entr" presetSubtype="8" fill="hold" grpId="0" nodeType="withEffect">
                                  <p:stCondLst>
                                    <p:cond delay="0"/>
                                  </p:stCondLst>
                                  <p:childTnLst>
                                    <p:set>
                                      <p:cBhvr>
                                        <p:cTn id="170" dur="1" fill="hold">
                                          <p:stCondLst>
                                            <p:cond delay="0"/>
                                          </p:stCondLst>
                                        </p:cTn>
                                        <p:tgtEl>
                                          <p:spTgt spid="64"/>
                                        </p:tgtEl>
                                        <p:attrNameLst>
                                          <p:attrName>style.visibility</p:attrName>
                                        </p:attrNameLst>
                                      </p:cBhvr>
                                      <p:to>
                                        <p:strVal val="visible"/>
                                      </p:to>
                                    </p:set>
                                    <p:anim calcmode="lin" valueType="num">
                                      <p:cBhvr additive="base">
                                        <p:cTn id="171" dur="1000" fill="hold"/>
                                        <p:tgtEl>
                                          <p:spTgt spid="64"/>
                                        </p:tgtEl>
                                        <p:attrNameLst>
                                          <p:attrName>ppt_x</p:attrName>
                                        </p:attrNameLst>
                                      </p:cBhvr>
                                      <p:tavLst>
                                        <p:tav tm="0">
                                          <p:val>
                                            <p:strVal val="0-#ppt_w/2"/>
                                          </p:val>
                                        </p:tav>
                                        <p:tav tm="100000">
                                          <p:val>
                                            <p:strVal val="#ppt_x"/>
                                          </p:val>
                                        </p:tav>
                                      </p:tavLst>
                                    </p:anim>
                                    <p:anim calcmode="lin" valueType="num">
                                      <p:cBhvr additive="base">
                                        <p:cTn id="172" dur="1000" fill="hold"/>
                                        <p:tgtEl>
                                          <p:spTgt spid="64"/>
                                        </p:tgtEl>
                                        <p:attrNameLst>
                                          <p:attrName>ppt_y</p:attrName>
                                        </p:attrNameLst>
                                      </p:cBhvr>
                                      <p:tavLst>
                                        <p:tav tm="0">
                                          <p:val>
                                            <p:strVal val="#ppt_y"/>
                                          </p:val>
                                        </p:tav>
                                        <p:tav tm="100000">
                                          <p:val>
                                            <p:strVal val="#ppt_y"/>
                                          </p:val>
                                        </p:tav>
                                      </p:tavLst>
                                    </p:anim>
                                  </p:childTnLst>
                                </p:cTn>
                              </p:par>
                              <p:par>
                                <p:cTn id="173" presetID="2" presetClass="entr" presetSubtype="8" fill="hold" grpId="0" nodeType="withEffect">
                                  <p:stCondLst>
                                    <p:cond delay="0"/>
                                  </p:stCondLst>
                                  <p:childTnLst>
                                    <p:set>
                                      <p:cBhvr>
                                        <p:cTn id="174" dur="1" fill="hold">
                                          <p:stCondLst>
                                            <p:cond delay="0"/>
                                          </p:stCondLst>
                                        </p:cTn>
                                        <p:tgtEl>
                                          <p:spTgt spid="65"/>
                                        </p:tgtEl>
                                        <p:attrNameLst>
                                          <p:attrName>style.visibility</p:attrName>
                                        </p:attrNameLst>
                                      </p:cBhvr>
                                      <p:to>
                                        <p:strVal val="visible"/>
                                      </p:to>
                                    </p:set>
                                    <p:anim calcmode="lin" valueType="num">
                                      <p:cBhvr additive="base">
                                        <p:cTn id="175" dur="1000" fill="hold"/>
                                        <p:tgtEl>
                                          <p:spTgt spid="65"/>
                                        </p:tgtEl>
                                        <p:attrNameLst>
                                          <p:attrName>ppt_x</p:attrName>
                                        </p:attrNameLst>
                                      </p:cBhvr>
                                      <p:tavLst>
                                        <p:tav tm="0">
                                          <p:val>
                                            <p:strVal val="0-#ppt_w/2"/>
                                          </p:val>
                                        </p:tav>
                                        <p:tav tm="100000">
                                          <p:val>
                                            <p:strVal val="#ppt_x"/>
                                          </p:val>
                                        </p:tav>
                                      </p:tavLst>
                                    </p:anim>
                                    <p:anim calcmode="lin" valueType="num">
                                      <p:cBhvr additive="base">
                                        <p:cTn id="176" dur="1000" fill="hold"/>
                                        <p:tgtEl>
                                          <p:spTgt spid="65"/>
                                        </p:tgtEl>
                                        <p:attrNameLst>
                                          <p:attrName>ppt_y</p:attrName>
                                        </p:attrNameLst>
                                      </p:cBhvr>
                                      <p:tavLst>
                                        <p:tav tm="0">
                                          <p:val>
                                            <p:strVal val="#ppt_y"/>
                                          </p:val>
                                        </p:tav>
                                        <p:tav tm="100000">
                                          <p:val>
                                            <p:strVal val="#ppt_y"/>
                                          </p:val>
                                        </p:tav>
                                      </p:tavLst>
                                    </p:anim>
                                  </p:childTnLst>
                                </p:cTn>
                              </p:par>
                              <p:par>
                                <p:cTn id="177" presetID="2" presetClass="entr" presetSubtype="8" fill="hold" grpId="0" nodeType="withEffect">
                                  <p:stCondLst>
                                    <p:cond delay="0"/>
                                  </p:stCondLst>
                                  <p:childTnLst>
                                    <p:set>
                                      <p:cBhvr>
                                        <p:cTn id="178" dur="1" fill="hold">
                                          <p:stCondLst>
                                            <p:cond delay="0"/>
                                          </p:stCondLst>
                                        </p:cTn>
                                        <p:tgtEl>
                                          <p:spTgt spid="66"/>
                                        </p:tgtEl>
                                        <p:attrNameLst>
                                          <p:attrName>style.visibility</p:attrName>
                                        </p:attrNameLst>
                                      </p:cBhvr>
                                      <p:to>
                                        <p:strVal val="visible"/>
                                      </p:to>
                                    </p:set>
                                    <p:anim calcmode="lin" valueType="num">
                                      <p:cBhvr additive="base">
                                        <p:cTn id="179" dur="1000" fill="hold"/>
                                        <p:tgtEl>
                                          <p:spTgt spid="66"/>
                                        </p:tgtEl>
                                        <p:attrNameLst>
                                          <p:attrName>ppt_x</p:attrName>
                                        </p:attrNameLst>
                                      </p:cBhvr>
                                      <p:tavLst>
                                        <p:tav tm="0">
                                          <p:val>
                                            <p:strVal val="0-#ppt_w/2"/>
                                          </p:val>
                                        </p:tav>
                                        <p:tav tm="100000">
                                          <p:val>
                                            <p:strVal val="#ppt_x"/>
                                          </p:val>
                                        </p:tav>
                                      </p:tavLst>
                                    </p:anim>
                                    <p:anim calcmode="lin" valueType="num">
                                      <p:cBhvr additive="base">
                                        <p:cTn id="180" dur="1000" fill="hold"/>
                                        <p:tgtEl>
                                          <p:spTgt spid="66"/>
                                        </p:tgtEl>
                                        <p:attrNameLst>
                                          <p:attrName>ppt_y</p:attrName>
                                        </p:attrNameLst>
                                      </p:cBhvr>
                                      <p:tavLst>
                                        <p:tav tm="0">
                                          <p:val>
                                            <p:strVal val="#ppt_y"/>
                                          </p:val>
                                        </p:tav>
                                        <p:tav tm="100000">
                                          <p:val>
                                            <p:strVal val="#ppt_y"/>
                                          </p:val>
                                        </p:tav>
                                      </p:tavLst>
                                    </p:anim>
                                  </p:childTnLst>
                                </p:cTn>
                              </p:par>
                              <p:par>
                                <p:cTn id="181" presetID="2" presetClass="entr" presetSubtype="8" fill="hold" grpId="0" nodeType="withEffect">
                                  <p:stCondLst>
                                    <p:cond delay="0"/>
                                  </p:stCondLst>
                                  <p:childTnLst>
                                    <p:set>
                                      <p:cBhvr>
                                        <p:cTn id="182" dur="1" fill="hold">
                                          <p:stCondLst>
                                            <p:cond delay="0"/>
                                          </p:stCondLst>
                                        </p:cTn>
                                        <p:tgtEl>
                                          <p:spTgt spid="68"/>
                                        </p:tgtEl>
                                        <p:attrNameLst>
                                          <p:attrName>style.visibility</p:attrName>
                                        </p:attrNameLst>
                                      </p:cBhvr>
                                      <p:to>
                                        <p:strVal val="visible"/>
                                      </p:to>
                                    </p:set>
                                    <p:anim calcmode="lin" valueType="num">
                                      <p:cBhvr additive="base">
                                        <p:cTn id="183" dur="1000" fill="hold"/>
                                        <p:tgtEl>
                                          <p:spTgt spid="68"/>
                                        </p:tgtEl>
                                        <p:attrNameLst>
                                          <p:attrName>ppt_x</p:attrName>
                                        </p:attrNameLst>
                                      </p:cBhvr>
                                      <p:tavLst>
                                        <p:tav tm="0">
                                          <p:val>
                                            <p:strVal val="0-#ppt_w/2"/>
                                          </p:val>
                                        </p:tav>
                                        <p:tav tm="100000">
                                          <p:val>
                                            <p:strVal val="#ppt_x"/>
                                          </p:val>
                                        </p:tav>
                                      </p:tavLst>
                                    </p:anim>
                                    <p:anim calcmode="lin" valueType="num">
                                      <p:cBhvr additive="base">
                                        <p:cTn id="184" dur="1000" fill="hold"/>
                                        <p:tgtEl>
                                          <p:spTgt spid="68"/>
                                        </p:tgtEl>
                                        <p:attrNameLst>
                                          <p:attrName>ppt_y</p:attrName>
                                        </p:attrNameLst>
                                      </p:cBhvr>
                                      <p:tavLst>
                                        <p:tav tm="0">
                                          <p:val>
                                            <p:strVal val="#ppt_y"/>
                                          </p:val>
                                        </p:tav>
                                        <p:tav tm="100000">
                                          <p:val>
                                            <p:strVal val="#ppt_y"/>
                                          </p:val>
                                        </p:tav>
                                      </p:tavLst>
                                    </p:anim>
                                  </p:childTnLst>
                                </p:cTn>
                              </p:par>
                              <p:par>
                                <p:cTn id="185" presetID="2" presetClass="entr" presetSubtype="8" fill="hold" grpId="0" nodeType="withEffect">
                                  <p:stCondLst>
                                    <p:cond delay="0"/>
                                  </p:stCondLst>
                                  <p:childTnLst>
                                    <p:set>
                                      <p:cBhvr>
                                        <p:cTn id="186" dur="1" fill="hold">
                                          <p:stCondLst>
                                            <p:cond delay="0"/>
                                          </p:stCondLst>
                                        </p:cTn>
                                        <p:tgtEl>
                                          <p:spTgt spid="69"/>
                                        </p:tgtEl>
                                        <p:attrNameLst>
                                          <p:attrName>style.visibility</p:attrName>
                                        </p:attrNameLst>
                                      </p:cBhvr>
                                      <p:to>
                                        <p:strVal val="visible"/>
                                      </p:to>
                                    </p:set>
                                    <p:anim calcmode="lin" valueType="num">
                                      <p:cBhvr additive="base">
                                        <p:cTn id="187" dur="1000" fill="hold"/>
                                        <p:tgtEl>
                                          <p:spTgt spid="69"/>
                                        </p:tgtEl>
                                        <p:attrNameLst>
                                          <p:attrName>ppt_x</p:attrName>
                                        </p:attrNameLst>
                                      </p:cBhvr>
                                      <p:tavLst>
                                        <p:tav tm="0">
                                          <p:val>
                                            <p:strVal val="0-#ppt_w/2"/>
                                          </p:val>
                                        </p:tav>
                                        <p:tav tm="100000">
                                          <p:val>
                                            <p:strVal val="#ppt_x"/>
                                          </p:val>
                                        </p:tav>
                                      </p:tavLst>
                                    </p:anim>
                                    <p:anim calcmode="lin" valueType="num">
                                      <p:cBhvr additive="base">
                                        <p:cTn id="188" dur="10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3" presetClass="entr" presetSubtype="10" fill="hold" grpId="0" nodeType="clickEffect">
                                  <p:stCondLst>
                                    <p:cond delay="0"/>
                                  </p:stCondLst>
                                  <p:childTnLst>
                                    <p:set>
                                      <p:cBhvr>
                                        <p:cTn id="192" dur="1" fill="hold">
                                          <p:stCondLst>
                                            <p:cond delay="0"/>
                                          </p:stCondLst>
                                        </p:cTn>
                                        <p:tgtEl>
                                          <p:spTgt spid="62"/>
                                        </p:tgtEl>
                                        <p:attrNameLst>
                                          <p:attrName>style.visibility</p:attrName>
                                        </p:attrNameLst>
                                      </p:cBhvr>
                                      <p:to>
                                        <p:strVal val="visible"/>
                                      </p:to>
                                    </p:set>
                                    <p:animEffect transition="in" filter="blinds(horizontal)">
                                      <p:cBhvr>
                                        <p:cTn id="193" dur="500"/>
                                        <p:tgtEl>
                                          <p:spTgt spid="62"/>
                                        </p:tgtEl>
                                      </p:cBhvr>
                                    </p:animEffect>
                                  </p:childTnLst>
                                </p:cTn>
                              </p:par>
                            </p:childTnLst>
                          </p:cTn>
                        </p:par>
                      </p:childTnLst>
                    </p:cTn>
                  </p:par>
                  <p:par>
                    <p:cTn id="194" fill="hold">
                      <p:stCondLst>
                        <p:cond delay="indefinite"/>
                      </p:stCondLst>
                      <p:childTnLst>
                        <p:par>
                          <p:cTn id="195" fill="hold">
                            <p:stCondLst>
                              <p:cond delay="0"/>
                            </p:stCondLst>
                            <p:childTnLst>
                              <p:par>
                                <p:cTn id="196" presetID="21" presetClass="entr" presetSubtype="8" fill="hold" grpId="0" nodeType="clickEffect">
                                  <p:stCondLst>
                                    <p:cond delay="0"/>
                                  </p:stCondLst>
                                  <p:childTnLst>
                                    <p:set>
                                      <p:cBhvr>
                                        <p:cTn id="197" dur="1" fill="hold">
                                          <p:stCondLst>
                                            <p:cond delay="0"/>
                                          </p:stCondLst>
                                        </p:cTn>
                                        <p:tgtEl>
                                          <p:spTgt spid="73"/>
                                        </p:tgtEl>
                                        <p:attrNameLst>
                                          <p:attrName>style.visibility</p:attrName>
                                        </p:attrNameLst>
                                      </p:cBhvr>
                                      <p:to>
                                        <p:strVal val="visible"/>
                                      </p:to>
                                    </p:set>
                                    <p:animEffect transition="in" filter="wheel(8)">
                                      <p:cBhvr>
                                        <p:cTn id="198" dur="1000"/>
                                        <p:tgtEl>
                                          <p:spTgt spid="73"/>
                                        </p:tgtEl>
                                      </p:cBhvr>
                                    </p:animEffect>
                                  </p:childTnLst>
                                </p:cTn>
                              </p:par>
                              <p:par>
                                <p:cTn id="199" presetID="21" presetClass="entr" presetSubtype="8" fill="hold" grpId="0" nodeType="withEffect">
                                  <p:stCondLst>
                                    <p:cond delay="0"/>
                                  </p:stCondLst>
                                  <p:childTnLst>
                                    <p:set>
                                      <p:cBhvr>
                                        <p:cTn id="200" dur="1" fill="hold">
                                          <p:stCondLst>
                                            <p:cond delay="0"/>
                                          </p:stCondLst>
                                        </p:cTn>
                                        <p:tgtEl>
                                          <p:spTgt spid="3"/>
                                        </p:tgtEl>
                                        <p:attrNameLst>
                                          <p:attrName>style.visibility</p:attrName>
                                        </p:attrNameLst>
                                      </p:cBhvr>
                                      <p:to>
                                        <p:strVal val="visible"/>
                                      </p:to>
                                    </p:set>
                                    <p:animEffect transition="in" filter="wheel(8)">
                                      <p:cBhvr>
                                        <p:cTn id="201" dur="1000"/>
                                        <p:tgtEl>
                                          <p:spTgt spid="3"/>
                                        </p:tgtEl>
                                      </p:cBhvr>
                                    </p:animEffect>
                                  </p:childTnLst>
                                </p:cTn>
                              </p:par>
                              <p:par>
                                <p:cTn id="202" presetID="21" presetClass="entr" presetSubtype="8" fill="hold" grpId="0" nodeType="withEffect">
                                  <p:stCondLst>
                                    <p:cond delay="0"/>
                                  </p:stCondLst>
                                  <p:childTnLst>
                                    <p:set>
                                      <p:cBhvr>
                                        <p:cTn id="203" dur="1" fill="hold">
                                          <p:stCondLst>
                                            <p:cond delay="0"/>
                                          </p:stCondLst>
                                        </p:cTn>
                                        <p:tgtEl>
                                          <p:spTgt spid="72"/>
                                        </p:tgtEl>
                                        <p:attrNameLst>
                                          <p:attrName>style.visibility</p:attrName>
                                        </p:attrNameLst>
                                      </p:cBhvr>
                                      <p:to>
                                        <p:strVal val="visible"/>
                                      </p:to>
                                    </p:set>
                                    <p:animEffect transition="in" filter="wheel(8)">
                                      <p:cBhvr>
                                        <p:cTn id="204" dur="1000"/>
                                        <p:tgtEl>
                                          <p:spTgt spid="72"/>
                                        </p:tgtEl>
                                      </p:cBhvr>
                                    </p:animEffect>
                                  </p:childTnLst>
                                </p:cTn>
                              </p:par>
                              <p:par>
                                <p:cTn id="205" presetID="21" presetClass="entr" presetSubtype="8" fill="hold" grpId="0" nodeType="withEffect">
                                  <p:stCondLst>
                                    <p:cond delay="0"/>
                                  </p:stCondLst>
                                  <p:childTnLst>
                                    <p:set>
                                      <p:cBhvr>
                                        <p:cTn id="206" dur="1" fill="hold">
                                          <p:stCondLst>
                                            <p:cond delay="0"/>
                                          </p:stCondLst>
                                        </p:cTn>
                                        <p:tgtEl>
                                          <p:spTgt spid="71"/>
                                        </p:tgtEl>
                                        <p:attrNameLst>
                                          <p:attrName>style.visibility</p:attrName>
                                        </p:attrNameLst>
                                      </p:cBhvr>
                                      <p:to>
                                        <p:strVal val="visible"/>
                                      </p:to>
                                    </p:set>
                                    <p:animEffect transition="in" filter="wheel(8)">
                                      <p:cBhvr>
                                        <p:cTn id="20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animBg="1"/>
      <p:bldP spid="22" grpId="0"/>
      <p:bldP spid="24" grpId="0"/>
      <p:bldP spid="26" grpId="0"/>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6" grpId="0" animBg="1"/>
      <p:bldP spid="57" grpId="0" animBg="1"/>
      <p:bldP spid="58" grpId="0" animBg="1"/>
      <p:bldP spid="59" grpId="0" animBg="1"/>
      <p:bldP spid="60" grpId="0" animBg="1"/>
      <p:bldP spid="44" grpId="0"/>
      <p:bldP spid="25" grpId="0"/>
      <p:bldP spid="23" grpId="0"/>
      <p:bldP spid="63" grpId="0" animBg="1"/>
      <p:bldP spid="64" grpId="0" animBg="1"/>
      <p:bldP spid="65" grpId="0" animBg="1"/>
      <p:bldP spid="66" grpId="0" animBg="1"/>
      <p:bldP spid="67" grpId="0" animBg="1"/>
      <p:bldP spid="68" grpId="0" animBg="1"/>
      <p:bldP spid="69" grpId="0" animBg="1"/>
      <p:bldP spid="70" grpId="0"/>
      <p:bldP spid="62" grpId="0"/>
      <p:bldP spid="3" grpId="0"/>
      <p:bldP spid="71" grpId="0"/>
      <p:bldP spid="72" grpId="0"/>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454" y="1744133"/>
            <a:ext cx="4023946" cy="4801314"/>
          </a:xfrm>
          <a:prstGeom prst="rect">
            <a:avLst/>
          </a:prstGeom>
          <a:noFill/>
        </p:spPr>
        <p:txBody>
          <a:bodyPr wrap="square" numCol="1">
            <a:spAutoFit/>
          </a:bodyPr>
          <a:lstStyle/>
          <a:p>
            <a:pPr>
              <a:defRPr/>
            </a:pPr>
            <a:r>
              <a:rPr lang="en-US" sz="2400" b="1" dirty="0" smtClean="0">
                <a:latin typeface="Arial" charset="0"/>
                <a:ea typeface="ＭＳ Ｐゴシック" pitchFamily="-112" charset="-128"/>
                <a:cs typeface="+mn-cs"/>
              </a:rPr>
              <a:t>French 103, 201, &amp; 202  </a:t>
            </a:r>
            <a:endParaRPr lang="en-US" sz="2400" b="1" dirty="0">
              <a:latin typeface="Arial" charset="0"/>
              <a:ea typeface="ＭＳ Ｐゴシック" pitchFamily="-112" charset="-128"/>
              <a:cs typeface="+mn-cs"/>
            </a:endParaRPr>
          </a:p>
          <a:p>
            <a:pPr>
              <a:defRPr/>
            </a:pPr>
            <a:endParaRPr lang="en-US" sz="2400" b="1" dirty="0">
              <a:latin typeface="Arial" charset="0"/>
              <a:ea typeface="ＭＳ Ｐゴシック" pitchFamily="-112" charset="-128"/>
              <a:cs typeface="+mn-cs"/>
            </a:endParaRPr>
          </a:p>
          <a:p>
            <a:pPr>
              <a:defRPr/>
            </a:pPr>
            <a:endParaRPr lang="en-US" sz="2400" b="1" dirty="0" smtClean="0">
              <a:latin typeface="Arial" charset="0"/>
              <a:ea typeface="ＭＳ Ｐゴシック" pitchFamily="-112" charset="-128"/>
              <a:cs typeface="+mn-cs"/>
            </a:endParaRPr>
          </a:p>
          <a:p>
            <a:pPr>
              <a:defRPr/>
            </a:pPr>
            <a:r>
              <a:rPr lang="en-US" sz="2400" b="1" dirty="0" smtClean="0">
                <a:latin typeface="Arial" charset="0"/>
                <a:ea typeface="ＭＳ Ｐゴシック" pitchFamily="-112" charset="-128"/>
                <a:cs typeface="+mn-cs"/>
              </a:rPr>
              <a:t>German </a:t>
            </a:r>
            <a:r>
              <a:rPr lang="en-US" sz="2400" b="1" dirty="0">
                <a:latin typeface="Arial" charset="0"/>
                <a:ea typeface="ＭＳ Ｐゴシック" pitchFamily="-112" charset="-128"/>
                <a:cs typeface="+mn-cs"/>
              </a:rPr>
              <a:t>103  </a:t>
            </a:r>
          </a:p>
          <a:p>
            <a:pPr>
              <a:defRPr/>
            </a:pPr>
            <a:endParaRPr lang="en-US" sz="2400" b="1" dirty="0" smtClean="0">
              <a:latin typeface="Arial" charset="0"/>
              <a:ea typeface="ＭＳ Ｐゴシック" pitchFamily="-112" charset="-128"/>
              <a:cs typeface="+mn-cs"/>
            </a:endParaRPr>
          </a:p>
          <a:p>
            <a:pPr>
              <a:defRPr/>
            </a:pPr>
            <a:endParaRPr lang="en-US" sz="2400" b="1" dirty="0" smtClean="0">
              <a:latin typeface="Arial" charset="0"/>
              <a:ea typeface="ＭＳ Ｐゴシック" pitchFamily="-112" charset="-128"/>
              <a:cs typeface="+mn-cs"/>
            </a:endParaRPr>
          </a:p>
          <a:p>
            <a:pPr>
              <a:defRPr/>
            </a:pPr>
            <a:r>
              <a:rPr lang="en-US" sz="2400" b="1" dirty="0" smtClean="0">
                <a:latin typeface="Arial" charset="0"/>
                <a:ea typeface="ＭＳ Ｐゴシック" pitchFamily="-112" charset="-128"/>
                <a:cs typeface="+mn-cs"/>
              </a:rPr>
              <a:t>Japanese </a:t>
            </a:r>
            <a:r>
              <a:rPr lang="en-US" sz="2400" b="1" dirty="0">
                <a:latin typeface="Arial" charset="0"/>
                <a:ea typeface="ＭＳ Ｐゴシック" pitchFamily="-112" charset="-128"/>
                <a:cs typeface="+mn-cs"/>
              </a:rPr>
              <a:t>113 </a:t>
            </a:r>
            <a:r>
              <a:rPr lang="en-US" sz="2400" b="1" dirty="0" smtClean="0">
                <a:latin typeface="Arial" charset="0"/>
                <a:ea typeface="ＭＳ Ｐゴシック" pitchFamily="-112" charset="-128"/>
                <a:cs typeface="+mn-cs"/>
              </a:rPr>
              <a:t>&amp; 211</a:t>
            </a:r>
            <a:endParaRPr lang="en-US" sz="2400" b="1" dirty="0">
              <a:latin typeface="Arial" charset="0"/>
              <a:ea typeface="ＭＳ Ｐゴシック" pitchFamily="-112" charset="-128"/>
              <a:cs typeface="+mn-cs"/>
            </a:endParaRPr>
          </a:p>
          <a:p>
            <a:pPr>
              <a:defRPr/>
            </a:pPr>
            <a:endParaRPr lang="en-US" sz="2400" b="1" dirty="0" smtClean="0">
              <a:latin typeface="Arial" charset="0"/>
              <a:ea typeface="ＭＳ Ｐゴシック" pitchFamily="-112" charset="-128"/>
              <a:cs typeface="+mn-cs"/>
            </a:endParaRPr>
          </a:p>
          <a:p>
            <a:pPr>
              <a:defRPr/>
            </a:pPr>
            <a:endParaRPr lang="en-US" sz="2400" b="1" dirty="0" smtClean="0">
              <a:latin typeface="Arial" charset="0"/>
              <a:ea typeface="ＭＳ Ｐゴシック" pitchFamily="-112" charset="-128"/>
              <a:cs typeface="+mn-cs"/>
            </a:endParaRPr>
          </a:p>
          <a:p>
            <a:pPr>
              <a:defRPr/>
            </a:pPr>
            <a:r>
              <a:rPr lang="en-US" sz="2400" b="1" dirty="0" smtClean="0">
                <a:latin typeface="Arial" charset="0"/>
                <a:ea typeface="ＭＳ Ｐゴシック" pitchFamily="-112" charset="-128"/>
                <a:cs typeface="+mn-cs"/>
              </a:rPr>
              <a:t>Spanish 103, 201, &amp; 202  </a:t>
            </a:r>
            <a:endParaRPr lang="en-US" sz="2400" b="1" dirty="0">
              <a:latin typeface="Arial" charset="0"/>
              <a:ea typeface="ＭＳ Ｐゴシック" pitchFamily="-112" charset="-128"/>
              <a:cs typeface="+mn-cs"/>
            </a:endParaRPr>
          </a:p>
          <a:p>
            <a:pPr>
              <a:defRPr/>
            </a:pPr>
            <a:endParaRPr lang="en-US" sz="2400" b="1" dirty="0">
              <a:latin typeface="Arial" charset="0"/>
              <a:ea typeface="ＭＳ Ｐゴシック" pitchFamily="-112" charset="-128"/>
              <a:cs typeface="+mn-cs"/>
            </a:endParaRPr>
          </a:p>
          <a:p>
            <a:pPr>
              <a:defRPr/>
            </a:pPr>
            <a:r>
              <a:rPr lang="en-US" sz="2400" b="1" dirty="0" smtClean="0">
                <a:latin typeface="Arial" charset="0"/>
                <a:ea typeface="ＭＳ Ｐゴシック" pitchFamily="-112" charset="-128"/>
                <a:cs typeface="+mn-cs"/>
              </a:rPr>
              <a:t>  </a:t>
            </a:r>
            <a:endParaRPr lang="en-US" sz="2400" b="1" dirty="0">
              <a:latin typeface="Arial" charset="0"/>
              <a:ea typeface="ＭＳ Ｐゴシック" pitchFamily="-112" charset="-128"/>
              <a:cs typeface="+mn-cs"/>
            </a:endParaRPr>
          </a:p>
          <a:p>
            <a:pPr>
              <a:defRPr/>
            </a:pPr>
            <a:endParaRPr lang="en-US" b="1" dirty="0">
              <a:latin typeface="Arial" charset="0"/>
              <a:ea typeface="ＭＳ Ｐゴシック" pitchFamily="-112" charset="-128"/>
              <a:cs typeface="+mn-cs"/>
            </a:endParaRPr>
          </a:p>
        </p:txBody>
      </p:sp>
      <p:sp>
        <p:nvSpPr>
          <p:cNvPr id="12291" name="TextBox 2"/>
          <p:cNvSpPr txBox="1">
            <a:spLocks noChangeArrowheads="1"/>
          </p:cNvSpPr>
          <p:nvPr/>
        </p:nvSpPr>
        <p:spPr bwMode="auto">
          <a:xfrm>
            <a:off x="152400" y="762000"/>
            <a:ext cx="8839200" cy="646113"/>
          </a:xfrm>
          <a:prstGeom prst="rect">
            <a:avLst/>
          </a:prstGeom>
          <a:noFill/>
          <a:ln w="9525">
            <a:noFill/>
            <a:miter lim="800000"/>
            <a:headEnd/>
            <a:tailEnd/>
          </a:ln>
        </p:spPr>
        <p:txBody>
          <a:bodyPr>
            <a:spAutoFit/>
          </a:bodyPr>
          <a:lstStyle/>
          <a:p>
            <a:r>
              <a:rPr lang="en-US" sz="3600" b="1" dirty="0" smtClean="0"/>
              <a:t>World </a:t>
            </a:r>
            <a:r>
              <a:rPr lang="en-US" sz="3600" b="1" dirty="0"/>
              <a:t>Languages</a:t>
            </a:r>
          </a:p>
        </p:txBody>
      </p:sp>
      <p:sp>
        <p:nvSpPr>
          <p:cNvPr id="12292" name="TextBox 3"/>
          <p:cNvSpPr txBox="1">
            <a:spLocks noChangeArrowheads="1"/>
          </p:cNvSpPr>
          <p:nvPr/>
        </p:nvSpPr>
        <p:spPr bwMode="auto">
          <a:xfrm>
            <a:off x="5257800" y="0"/>
            <a:ext cx="3810000" cy="646113"/>
          </a:xfrm>
          <a:prstGeom prst="rect">
            <a:avLst/>
          </a:prstGeom>
          <a:noFill/>
          <a:ln w="9525">
            <a:noFill/>
            <a:miter lim="800000"/>
            <a:headEnd/>
            <a:tailEnd/>
          </a:ln>
        </p:spPr>
        <p:txBody>
          <a:bodyPr>
            <a:spAutoFit/>
          </a:bodyPr>
          <a:lstStyle/>
          <a:p>
            <a:pPr algn="r"/>
            <a:r>
              <a:rPr lang="en-US" sz="2400">
                <a:solidFill>
                  <a:srgbClr val="F9C511"/>
                </a:solidFill>
              </a:rPr>
              <a:t>UW </a:t>
            </a:r>
            <a:r>
              <a:rPr lang="en-US" sz="2400" i="1">
                <a:solidFill>
                  <a:srgbClr val="F9C511"/>
                </a:solidFill>
              </a:rPr>
              <a:t>in the </a:t>
            </a:r>
            <a:r>
              <a:rPr lang="en-US" sz="2400">
                <a:solidFill>
                  <a:srgbClr val="F9C511"/>
                </a:solidFill>
              </a:rPr>
              <a:t>High School  </a:t>
            </a:r>
            <a:r>
              <a:rPr lang="en-US" sz="3600">
                <a:solidFill>
                  <a:srgbClr val="F9C511"/>
                </a:solidFill>
              </a:rPr>
              <a:t> </a:t>
            </a:r>
          </a:p>
        </p:txBody>
      </p:sp>
      <p:pic>
        <p:nvPicPr>
          <p:cNvPr id="12293" name="Picture 2" descr="C:\Documents and Settings\tstetter\Local Settings\Temporary Internet Files\Content.IE5\K3K1Y98B\MC900366628[1].wmf"/>
          <p:cNvPicPr>
            <a:picLocks noChangeAspect="1" noChangeArrowheads="1"/>
          </p:cNvPicPr>
          <p:nvPr/>
        </p:nvPicPr>
        <p:blipFill>
          <a:blip r:embed="rId3"/>
          <a:srcRect/>
          <a:stretch>
            <a:fillRect/>
          </a:stretch>
        </p:blipFill>
        <p:spPr bwMode="auto">
          <a:xfrm>
            <a:off x="5105400" y="1744133"/>
            <a:ext cx="2874172" cy="350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3753</TotalTime>
  <Words>709</Words>
  <Application>Microsoft Office PowerPoint</Application>
  <PresentationFormat>On-screen Show (4:3)</PresentationFormat>
  <Paragraphs>353</Paragraphs>
  <Slides>18</Slides>
  <Notes>10</Notes>
  <HiddenSlides>0</HiddenSlides>
  <MMClips>0</MMClips>
  <ScaleCrop>false</ScaleCrop>
  <HeadingPairs>
    <vt:vector size="6" baseType="variant">
      <vt:variant>
        <vt:lpstr>Theme</vt:lpstr>
      </vt:variant>
      <vt:variant>
        <vt:i4>1</vt:i4>
      </vt:variant>
      <vt:variant>
        <vt:lpstr>Slide Titles</vt:lpstr>
      </vt:variant>
      <vt:variant>
        <vt:i4>18</vt:i4>
      </vt:variant>
      <vt:variant>
        <vt:lpstr>Custom Shows</vt:lpstr>
      </vt:variant>
      <vt:variant>
        <vt:i4>2</vt:i4>
      </vt:variant>
    </vt:vector>
  </HeadingPairs>
  <TitlesOfParts>
    <vt:vector size="21" baseType="lpstr">
      <vt:lpstr>Office Theme</vt:lpstr>
      <vt:lpstr>   This PowerPoint is for use by UW in the High School teachers. Teachers can adapt this slideshow for communicating with parents and students about the program.   For more information or to schedule a presentation  at your school, contact:  Tim Stetter, Program Manager tstetter@pce.uw.edu 206-221-6223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Transferring Credit in Washington </vt:lpstr>
      <vt:lpstr>PowerPoint Presentation</vt:lpstr>
      <vt:lpstr>PowerPoint Presentation</vt:lpstr>
      <vt:lpstr>PowerPoint Presentation</vt:lpstr>
      <vt:lpstr>Custom Show 1</vt:lpstr>
      <vt:lpstr>Custom Show 2</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Tricia Caparas</dc:creator>
  <cp:lastModifiedBy>Tim Stetter</cp:lastModifiedBy>
  <cp:revision>428</cp:revision>
  <cp:lastPrinted>2011-08-03T18:57:07Z</cp:lastPrinted>
  <dcterms:created xsi:type="dcterms:W3CDTF">2008-11-13T20:30:08Z</dcterms:created>
  <dcterms:modified xsi:type="dcterms:W3CDTF">2011-08-18T20:34:53Z</dcterms:modified>
</cp:coreProperties>
</file>